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76" r:id="rId5"/>
    <p:sldId id="260" r:id="rId6"/>
    <p:sldId id="261" r:id="rId7"/>
    <p:sldId id="262" r:id="rId8"/>
    <p:sldId id="263" r:id="rId9"/>
    <p:sldId id="264" r:id="rId10"/>
    <p:sldId id="265" r:id="rId11"/>
    <p:sldId id="266" r:id="rId12"/>
    <p:sldId id="267" r:id="rId13"/>
    <p:sldId id="268" r:id="rId14"/>
    <p:sldId id="27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44" y="1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Turci" userId="ba73f56e-bd66-4dbd-97cf-35f09ce8ed47" providerId="ADAL" clId="{FD709874-6947-4D66-946F-DABF153E6599}"/>
    <pc:docChg chg="undo addSld modSld">
      <pc:chgData name="Federico Turci" userId="ba73f56e-bd66-4dbd-97cf-35f09ce8ed47" providerId="ADAL" clId="{FD709874-6947-4D66-946F-DABF153E6599}" dt="2025-03-14T14:14:10.945" v="95" actId="20577"/>
      <pc:docMkLst>
        <pc:docMk/>
      </pc:docMkLst>
      <pc:sldChg chg="modSp">
        <pc:chgData name="Federico Turci" userId="ba73f56e-bd66-4dbd-97cf-35f09ce8ed47" providerId="ADAL" clId="{FD709874-6947-4D66-946F-DABF153E6599}" dt="2025-03-14T11:16:49.476" v="72" actId="1076"/>
        <pc:sldMkLst>
          <pc:docMk/>
          <pc:sldMk cId="1478382999" sldId="258"/>
        </pc:sldMkLst>
        <pc:spChg chg="mod">
          <ac:chgData name="Federico Turci" userId="ba73f56e-bd66-4dbd-97cf-35f09ce8ed47" providerId="ADAL" clId="{FD709874-6947-4D66-946F-DABF153E6599}" dt="2025-03-14T11:16:49.476" v="72" actId="1076"/>
          <ac:spMkLst>
            <pc:docMk/>
            <pc:sldMk cId="1478382999" sldId="258"/>
            <ac:spMk id="11" creationId="{B11F2C41-3C57-9722-28D3-CE7A243274A2}"/>
          </ac:spMkLst>
        </pc:spChg>
        <pc:picChg chg="mod">
          <ac:chgData name="Federico Turci" userId="ba73f56e-bd66-4dbd-97cf-35f09ce8ed47" providerId="ADAL" clId="{FD709874-6947-4D66-946F-DABF153E6599}" dt="2025-03-14T11:04:44.009" v="1" actId="1076"/>
          <ac:picMkLst>
            <pc:docMk/>
            <pc:sldMk cId="1478382999" sldId="258"/>
            <ac:picMk id="13" creationId="{251847B5-37E5-8FEF-D5A2-EFC9321A4F55}"/>
          </ac:picMkLst>
        </pc:picChg>
      </pc:sldChg>
      <pc:sldChg chg="modSp">
        <pc:chgData name="Federico Turci" userId="ba73f56e-bd66-4dbd-97cf-35f09ce8ed47" providerId="ADAL" clId="{FD709874-6947-4D66-946F-DABF153E6599}" dt="2025-03-14T11:25:05.219" v="83" actId="20577"/>
        <pc:sldMkLst>
          <pc:docMk/>
          <pc:sldMk cId="1708030740" sldId="261"/>
        </pc:sldMkLst>
        <pc:spChg chg="mod">
          <ac:chgData name="Federico Turci" userId="ba73f56e-bd66-4dbd-97cf-35f09ce8ed47" providerId="ADAL" clId="{FD709874-6947-4D66-946F-DABF153E6599}" dt="2025-03-14T11:25:05.219" v="83" actId="20577"/>
          <ac:spMkLst>
            <pc:docMk/>
            <pc:sldMk cId="1708030740" sldId="261"/>
            <ac:spMk id="7" creationId="{589FAB0E-4BC6-2F89-AC6B-2C043FE9463C}"/>
          </ac:spMkLst>
        </pc:spChg>
      </pc:sldChg>
      <pc:sldChg chg="modSp">
        <pc:chgData name="Federico Turci" userId="ba73f56e-bd66-4dbd-97cf-35f09ce8ed47" providerId="ADAL" clId="{FD709874-6947-4D66-946F-DABF153E6599}" dt="2025-03-14T14:14:10.945" v="95" actId="20577"/>
        <pc:sldMkLst>
          <pc:docMk/>
          <pc:sldMk cId="2173492987" sldId="264"/>
        </pc:sldMkLst>
        <pc:spChg chg="mod">
          <ac:chgData name="Federico Turci" userId="ba73f56e-bd66-4dbd-97cf-35f09ce8ed47" providerId="ADAL" clId="{FD709874-6947-4D66-946F-DABF153E6599}" dt="2025-03-14T14:14:10.945" v="95" actId="20577"/>
          <ac:spMkLst>
            <pc:docMk/>
            <pc:sldMk cId="2173492987" sldId="264"/>
            <ac:spMk id="11" creationId="{B11F2C41-3C57-9722-28D3-CE7A243274A2}"/>
          </ac:spMkLst>
        </pc:spChg>
      </pc:sldChg>
      <pc:sldChg chg="modSp add">
        <pc:chgData name="Federico Turci" userId="ba73f56e-bd66-4dbd-97cf-35f09ce8ed47" providerId="ADAL" clId="{FD709874-6947-4D66-946F-DABF153E6599}" dt="2025-03-14T11:18:05.131" v="80" actId="20577"/>
        <pc:sldMkLst>
          <pc:docMk/>
          <pc:sldMk cId="2199352698" sldId="276"/>
        </pc:sldMkLst>
        <pc:spChg chg="mod">
          <ac:chgData name="Federico Turci" userId="ba73f56e-bd66-4dbd-97cf-35f09ce8ed47" providerId="ADAL" clId="{FD709874-6947-4D66-946F-DABF153E6599}" dt="2025-03-14T11:18:05.131" v="80" actId="20577"/>
          <ac:spMkLst>
            <pc:docMk/>
            <pc:sldMk cId="2199352698" sldId="276"/>
            <ac:spMk id="11" creationId="{B11F2C41-3C57-9722-28D3-CE7A243274A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04D534-4BBE-4BFA-AE0A-A32FB3AE338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364497C9-EE5C-4274-BFBE-FA3CDFAA05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C57B390D-94A4-46E0-84FF-ED11CE3A1CF2}"/>
              </a:ext>
            </a:extLst>
          </p:cNvPr>
          <p:cNvSpPr>
            <a:spLocks noGrp="1"/>
          </p:cNvSpPr>
          <p:nvPr>
            <p:ph type="dt" sz="half" idx="10"/>
          </p:nvPr>
        </p:nvSpPr>
        <p:spPr/>
        <p:txBody>
          <a:bodyPr/>
          <a:lstStyle/>
          <a:p>
            <a:fld id="{7B5412F8-6E89-484D-A981-94FB8B7E0002}" type="datetimeFigureOut">
              <a:rPr lang="fr-CH" smtClean="0"/>
              <a:t>13.03.2025</a:t>
            </a:fld>
            <a:endParaRPr lang="fr-CH"/>
          </a:p>
        </p:txBody>
      </p:sp>
      <p:sp>
        <p:nvSpPr>
          <p:cNvPr id="5" name="Espace réservé du pied de page 4">
            <a:extLst>
              <a:ext uri="{FF2B5EF4-FFF2-40B4-BE49-F238E27FC236}">
                <a16:creationId xmlns:a16="http://schemas.microsoft.com/office/drawing/2014/main" id="{A9503DDE-F57C-4CC1-8B0E-91F1813A8DD9}"/>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BBA7AAD5-B007-4C08-B3CD-C641F2BAC22B}"/>
              </a:ext>
            </a:extLst>
          </p:cNvPr>
          <p:cNvSpPr>
            <a:spLocks noGrp="1"/>
          </p:cNvSpPr>
          <p:nvPr>
            <p:ph type="sldNum" sz="quarter" idx="12"/>
          </p:nvPr>
        </p:nvSpPr>
        <p:spPr/>
        <p:txBody>
          <a:bodyPr/>
          <a:lstStyle/>
          <a:p>
            <a:fld id="{AE3A00AC-D006-4505-AAE0-42EAA23A7704}" type="slidenum">
              <a:rPr lang="fr-CH" smtClean="0"/>
              <a:t>‹#›</a:t>
            </a:fld>
            <a:endParaRPr lang="fr-CH"/>
          </a:p>
        </p:txBody>
      </p:sp>
    </p:spTree>
    <p:extLst>
      <p:ext uri="{BB962C8B-B14F-4D97-AF65-F5344CB8AC3E}">
        <p14:creationId xmlns:p14="http://schemas.microsoft.com/office/powerpoint/2010/main" val="273642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F4BE79-974D-47A6-A5AD-A24EBA8AF618}"/>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328A85A3-664E-41C6-9D0C-144CB4C91AC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79977D70-E52B-4C91-9E8A-CD4DAAE57BCE}"/>
              </a:ext>
            </a:extLst>
          </p:cNvPr>
          <p:cNvSpPr>
            <a:spLocks noGrp="1"/>
          </p:cNvSpPr>
          <p:nvPr>
            <p:ph type="dt" sz="half" idx="10"/>
          </p:nvPr>
        </p:nvSpPr>
        <p:spPr/>
        <p:txBody>
          <a:bodyPr/>
          <a:lstStyle/>
          <a:p>
            <a:fld id="{7B5412F8-6E89-484D-A981-94FB8B7E0002}" type="datetimeFigureOut">
              <a:rPr lang="fr-CH" smtClean="0"/>
              <a:t>13.03.2025</a:t>
            </a:fld>
            <a:endParaRPr lang="fr-CH"/>
          </a:p>
        </p:txBody>
      </p:sp>
      <p:sp>
        <p:nvSpPr>
          <p:cNvPr id="5" name="Espace réservé du pied de page 4">
            <a:extLst>
              <a:ext uri="{FF2B5EF4-FFF2-40B4-BE49-F238E27FC236}">
                <a16:creationId xmlns:a16="http://schemas.microsoft.com/office/drawing/2014/main" id="{33C5C02E-41B0-4002-B6C4-A4595FE2A04F}"/>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F46BF00-AEF8-48D0-BD1C-7F8CB1753560}"/>
              </a:ext>
            </a:extLst>
          </p:cNvPr>
          <p:cNvSpPr>
            <a:spLocks noGrp="1"/>
          </p:cNvSpPr>
          <p:nvPr>
            <p:ph type="sldNum" sz="quarter" idx="12"/>
          </p:nvPr>
        </p:nvSpPr>
        <p:spPr/>
        <p:txBody>
          <a:bodyPr/>
          <a:lstStyle/>
          <a:p>
            <a:fld id="{AE3A00AC-D006-4505-AAE0-42EAA23A7704}" type="slidenum">
              <a:rPr lang="fr-CH" smtClean="0"/>
              <a:t>‹#›</a:t>
            </a:fld>
            <a:endParaRPr lang="fr-CH"/>
          </a:p>
        </p:txBody>
      </p:sp>
    </p:spTree>
    <p:extLst>
      <p:ext uri="{BB962C8B-B14F-4D97-AF65-F5344CB8AC3E}">
        <p14:creationId xmlns:p14="http://schemas.microsoft.com/office/powerpoint/2010/main" val="176291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EFEB6E-AF22-4980-A875-9BE6CDA8F94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C6436877-319F-487D-B106-82456C7DD7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163745ED-BDEE-4962-9AEF-43E2F95C3C13}"/>
              </a:ext>
            </a:extLst>
          </p:cNvPr>
          <p:cNvSpPr>
            <a:spLocks noGrp="1"/>
          </p:cNvSpPr>
          <p:nvPr>
            <p:ph type="dt" sz="half" idx="10"/>
          </p:nvPr>
        </p:nvSpPr>
        <p:spPr/>
        <p:txBody>
          <a:bodyPr/>
          <a:lstStyle/>
          <a:p>
            <a:fld id="{7B5412F8-6E89-484D-A981-94FB8B7E0002}" type="datetimeFigureOut">
              <a:rPr lang="fr-CH" smtClean="0"/>
              <a:t>13.03.2025</a:t>
            </a:fld>
            <a:endParaRPr lang="fr-CH"/>
          </a:p>
        </p:txBody>
      </p:sp>
      <p:sp>
        <p:nvSpPr>
          <p:cNvPr id="5" name="Espace réservé du pied de page 4">
            <a:extLst>
              <a:ext uri="{FF2B5EF4-FFF2-40B4-BE49-F238E27FC236}">
                <a16:creationId xmlns:a16="http://schemas.microsoft.com/office/drawing/2014/main" id="{3A426B82-191F-4349-9B87-1B37CF7D1CE4}"/>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8914D7B3-8236-4FFB-9C14-1AC9DDB8E3C6}"/>
              </a:ext>
            </a:extLst>
          </p:cNvPr>
          <p:cNvSpPr>
            <a:spLocks noGrp="1"/>
          </p:cNvSpPr>
          <p:nvPr>
            <p:ph type="sldNum" sz="quarter" idx="12"/>
          </p:nvPr>
        </p:nvSpPr>
        <p:spPr/>
        <p:txBody>
          <a:bodyPr/>
          <a:lstStyle/>
          <a:p>
            <a:fld id="{AE3A00AC-D006-4505-AAE0-42EAA23A7704}" type="slidenum">
              <a:rPr lang="fr-CH" smtClean="0"/>
              <a:t>‹#›</a:t>
            </a:fld>
            <a:endParaRPr lang="fr-CH"/>
          </a:p>
        </p:txBody>
      </p:sp>
    </p:spTree>
    <p:extLst>
      <p:ext uri="{BB962C8B-B14F-4D97-AF65-F5344CB8AC3E}">
        <p14:creationId xmlns:p14="http://schemas.microsoft.com/office/powerpoint/2010/main" val="169467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E1543-F2FE-4C74-AB26-46514D29653D}"/>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5F1CA206-4A65-4515-B728-853A941DDFE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B2A643A4-9E82-41FF-A305-A04EB7EFDAC6}"/>
              </a:ext>
            </a:extLst>
          </p:cNvPr>
          <p:cNvSpPr>
            <a:spLocks noGrp="1"/>
          </p:cNvSpPr>
          <p:nvPr>
            <p:ph type="dt" sz="half" idx="10"/>
          </p:nvPr>
        </p:nvSpPr>
        <p:spPr/>
        <p:txBody>
          <a:bodyPr/>
          <a:lstStyle/>
          <a:p>
            <a:fld id="{7B5412F8-6E89-484D-A981-94FB8B7E0002}" type="datetimeFigureOut">
              <a:rPr lang="fr-CH" smtClean="0"/>
              <a:t>13.03.2025</a:t>
            </a:fld>
            <a:endParaRPr lang="fr-CH"/>
          </a:p>
        </p:txBody>
      </p:sp>
      <p:sp>
        <p:nvSpPr>
          <p:cNvPr id="5" name="Espace réservé du pied de page 4">
            <a:extLst>
              <a:ext uri="{FF2B5EF4-FFF2-40B4-BE49-F238E27FC236}">
                <a16:creationId xmlns:a16="http://schemas.microsoft.com/office/drawing/2014/main" id="{8B0478AD-259D-4F5D-8DA8-8B718F7EF1F8}"/>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81E9A0D0-DBB7-44DF-89A4-9919C05567F7}"/>
              </a:ext>
            </a:extLst>
          </p:cNvPr>
          <p:cNvSpPr>
            <a:spLocks noGrp="1"/>
          </p:cNvSpPr>
          <p:nvPr>
            <p:ph type="sldNum" sz="quarter" idx="12"/>
          </p:nvPr>
        </p:nvSpPr>
        <p:spPr/>
        <p:txBody>
          <a:bodyPr/>
          <a:lstStyle/>
          <a:p>
            <a:fld id="{AE3A00AC-D006-4505-AAE0-42EAA23A7704}" type="slidenum">
              <a:rPr lang="fr-CH" smtClean="0"/>
              <a:t>‹#›</a:t>
            </a:fld>
            <a:endParaRPr lang="fr-CH"/>
          </a:p>
        </p:txBody>
      </p:sp>
    </p:spTree>
    <p:extLst>
      <p:ext uri="{BB962C8B-B14F-4D97-AF65-F5344CB8AC3E}">
        <p14:creationId xmlns:p14="http://schemas.microsoft.com/office/powerpoint/2010/main" val="87998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66C622-CB6A-48D8-85A0-56382B7CE79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E4A2DAE9-4200-4C8A-B95D-91939DBA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4019944-C8D6-44BD-B097-49C7D92AB7A7}"/>
              </a:ext>
            </a:extLst>
          </p:cNvPr>
          <p:cNvSpPr>
            <a:spLocks noGrp="1"/>
          </p:cNvSpPr>
          <p:nvPr>
            <p:ph type="dt" sz="half" idx="10"/>
          </p:nvPr>
        </p:nvSpPr>
        <p:spPr/>
        <p:txBody>
          <a:bodyPr/>
          <a:lstStyle/>
          <a:p>
            <a:fld id="{7B5412F8-6E89-484D-A981-94FB8B7E0002}" type="datetimeFigureOut">
              <a:rPr lang="fr-CH" smtClean="0"/>
              <a:t>13.03.2025</a:t>
            </a:fld>
            <a:endParaRPr lang="fr-CH"/>
          </a:p>
        </p:txBody>
      </p:sp>
      <p:sp>
        <p:nvSpPr>
          <p:cNvPr id="5" name="Espace réservé du pied de page 4">
            <a:extLst>
              <a:ext uri="{FF2B5EF4-FFF2-40B4-BE49-F238E27FC236}">
                <a16:creationId xmlns:a16="http://schemas.microsoft.com/office/drawing/2014/main" id="{5B5D1A88-4B85-4567-9619-FEABBABB0B5B}"/>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04167D9-29E4-4BC0-BFCD-B8C3609A153C}"/>
              </a:ext>
            </a:extLst>
          </p:cNvPr>
          <p:cNvSpPr>
            <a:spLocks noGrp="1"/>
          </p:cNvSpPr>
          <p:nvPr>
            <p:ph type="sldNum" sz="quarter" idx="12"/>
          </p:nvPr>
        </p:nvSpPr>
        <p:spPr/>
        <p:txBody>
          <a:bodyPr/>
          <a:lstStyle/>
          <a:p>
            <a:fld id="{AE3A00AC-D006-4505-AAE0-42EAA23A7704}" type="slidenum">
              <a:rPr lang="fr-CH" smtClean="0"/>
              <a:t>‹#›</a:t>
            </a:fld>
            <a:endParaRPr lang="fr-CH"/>
          </a:p>
        </p:txBody>
      </p:sp>
    </p:spTree>
    <p:extLst>
      <p:ext uri="{BB962C8B-B14F-4D97-AF65-F5344CB8AC3E}">
        <p14:creationId xmlns:p14="http://schemas.microsoft.com/office/powerpoint/2010/main" val="357867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F977B-BB69-481A-9CAD-38613984440C}"/>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9D4843BE-B940-4E9E-AEB2-40560D876C0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D8F4BE64-E695-40FD-A70D-B02D921160A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86D9D54A-1B6F-44A5-A695-9C41D9F9B09C}"/>
              </a:ext>
            </a:extLst>
          </p:cNvPr>
          <p:cNvSpPr>
            <a:spLocks noGrp="1"/>
          </p:cNvSpPr>
          <p:nvPr>
            <p:ph type="dt" sz="half" idx="10"/>
          </p:nvPr>
        </p:nvSpPr>
        <p:spPr/>
        <p:txBody>
          <a:bodyPr/>
          <a:lstStyle/>
          <a:p>
            <a:fld id="{7B5412F8-6E89-484D-A981-94FB8B7E0002}" type="datetimeFigureOut">
              <a:rPr lang="fr-CH" smtClean="0"/>
              <a:t>13.03.2025</a:t>
            </a:fld>
            <a:endParaRPr lang="fr-CH"/>
          </a:p>
        </p:txBody>
      </p:sp>
      <p:sp>
        <p:nvSpPr>
          <p:cNvPr id="6" name="Espace réservé du pied de page 5">
            <a:extLst>
              <a:ext uri="{FF2B5EF4-FFF2-40B4-BE49-F238E27FC236}">
                <a16:creationId xmlns:a16="http://schemas.microsoft.com/office/drawing/2014/main" id="{D606AADC-3046-478E-8C72-1BA57D10E4E7}"/>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50CCC303-D2B7-411A-9B01-85B7091A3BE4}"/>
              </a:ext>
            </a:extLst>
          </p:cNvPr>
          <p:cNvSpPr>
            <a:spLocks noGrp="1"/>
          </p:cNvSpPr>
          <p:nvPr>
            <p:ph type="sldNum" sz="quarter" idx="12"/>
          </p:nvPr>
        </p:nvSpPr>
        <p:spPr/>
        <p:txBody>
          <a:bodyPr/>
          <a:lstStyle/>
          <a:p>
            <a:fld id="{AE3A00AC-D006-4505-AAE0-42EAA23A7704}" type="slidenum">
              <a:rPr lang="fr-CH" smtClean="0"/>
              <a:t>‹#›</a:t>
            </a:fld>
            <a:endParaRPr lang="fr-CH"/>
          </a:p>
        </p:txBody>
      </p:sp>
    </p:spTree>
    <p:extLst>
      <p:ext uri="{BB962C8B-B14F-4D97-AF65-F5344CB8AC3E}">
        <p14:creationId xmlns:p14="http://schemas.microsoft.com/office/powerpoint/2010/main" val="366285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E048F2-9947-4657-AA71-707B5364DBB5}"/>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2E72A531-DD11-4DD8-9808-84ABD0B9E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7F8105C-C94D-495B-BE3B-755D76EBD13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FD449CEF-DE01-4C51-A5AA-25194817A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75C4992-1FFE-4EA8-9D65-0D848274C16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9040D4CF-9280-49EB-B1D6-EA1E52EDF70F}"/>
              </a:ext>
            </a:extLst>
          </p:cNvPr>
          <p:cNvSpPr>
            <a:spLocks noGrp="1"/>
          </p:cNvSpPr>
          <p:nvPr>
            <p:ph type="dt" sz="half" idx="10"/>
          </p:nvPr>
        </p:nvSpPr>
        <p:spPr/>
        <p:txBody>
          <a:bodyPr/>
          <a:lstStyle/>
          <a:p>
            <a:fld id="{7B5412F8-6E89-484D-A981-94FB8B7E0002}" type="datetimeFigureOut">
              <a:rPr lang="fr-CH" smtClean="0"/>
              <a:t>13.03.2025</a:t>
            </a:fld>
            <a:endParaRPr lang="fr-CH"/>
          </a:p>
        </p:txBody>
      </p:sp>
      <p:sp>
        <p:nvSpPr>
          <p:cNvPr id="8" name="Espace réservé du pied de page 7">
            <a:extLst>
              <a:ext uri="{FF2B5EF4-FFF2-40B4-BE49-F238E27FC236}">
                <a16:creationId xmlns:a16="http://schemas.microsoft.com/office/drawing/2014/main" id="{EED75377-5C80-4480-A9C6-74099C28CDC5}"/>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CD4345DE-51C6-4BDE-858E-DCA90B32BA82}"/>
              </a:ext>
            </a:extLst>
          </p:cNvPr>
          <p:cNvSpPr>
            <a:spLocks noGrp="1"/>
          </p:cNvSpPr>
          <p:nvPr>
            <p:ph type="sldNum" sz="quarter" idx="12"/>
          </p:nvPr>
        </p:nvSpPr>
        <p:spPr/>
        <p:txBody>
          <a:bodyPr/>
          <a:lstStyle/>
          <a:p>
            <a:fld id="{AE3A00AC-D006-4505-AAE0-42EAA23A7704}" type="slidenum">
              <a:rPr lang="fr-CH" smtClean="0"/>
              <a:t>‹#›</a:t>
            </a:fld>
            <a:endParaRPr lang="fr-CH"/>
          </a:p>
        </p:txBody>
      </p:sp>
    </p:spTree>
    <p:extLst>
      <p:ext uri="{BB962C8B-B14F-4D97-AF65-F5344CB8AC3E}">
        <p14:creationId xmlns:p14="http://schemas.microsoft.com/office/powerpoint/2010/main" val="332169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C46A9-CA54-4BA0-ABC9-3B7E087FE1DB}"/>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0E350A71-B489-4BE0-9351-627BBABFAD7F}"/>
              </a:ext>
            </a:extLst>
          </p:cNvPr>
          <p:cNvSpPr>
            <a:spLocks noGrp="1"/>
          </p:cNvSpPr>
          <p:nvPr>
            <p:ph type="dt" sz="half" idx="10"/>
          </p:nvPr>
        </p:nvSpPr>
        <p:spPr/>
        <p:txBody>
          <a:bodyPr/>
          <a:lstStyle/>
          <a:p>
            <a:fld id="{7B5412F8-6E89-484D-A981-94FB8B7E0002}" type="datetimeFigureOut">
              <a:rPr lang="fr-CH" smtClean="0"/>
              <a:t>13.03.2025</a:t>
            </a:fld>
            <a:endParaRPr lang="fr-CH"/>
          </a:p>
        </p:txBody>
      </p:sp>
      <p:sp>
        <p:nvSpPr>
          <p:cNvPr id="4" name="Espace réservé du pied de page 3">
            <a:extLst>
              <a:ext uri="{FF2B5EF4-FFF2-40B4-BE49-F238E27FC236}">
                <a16:creationId xmlns:a16="http://schemas.microsoft.com/office/drawing/2014/main" id="{CAB6CD87-24ED-436E-81A5-328AD446AFA7}"/>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22EFCCC3-8572-4FF1-946C-8F4D8BD3DA24}"/>
              </a:ext>
            </a:extLst>
          </p:cNvPr>
          <p:cNvSpPr>
            <a:spLocks noGrp="1"/>
          </p:cNvSpPr>
          <p:nvPr>
            <p:ph type="sldNum" sz="quarter" idx="12"/>
          </p:nvPr>
        </p:nvSpPr>
        <p:spPr/>
        <p:txBody>
          <a:bodyPr/>
          <a:lstStyle/>
          <a:p>
            <a:fld id="{AE3A00AC-D006-4505-AAE0-42EAA23A7704}" type="slidenum">
              <a:rPr lang="fr-CH" smtClean="0"/>
              <a:t>‹#›</a:t>
            </a:fld>
            <a:endParaRPr lang="fr-CH"/>
          </a:p>
        </p:txBody>
      </p:sp>
    </p:spTree>
    <p:extLst>
      <p:ext uri="{BB962C8B-B14F-4D97-AF65-F5344CB8AC3E}">
        <p14:creationId xmlns:p14="http://schemas.microsoft.com/office/powerpoint/2010/main" val="54161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D38EA2-5CFB-424A-87B8-7DE3D39E9F86}"/>
              </a:ext>
            </a:extLst>
          </p:cNvPr>
          <p:cNvSpPr>
            <a:spLocks noGrp="1"/>
          </p:cNvSpPr>
          <p:nvPr>
            <p:ph type="dt" sz="half" idx="10"/>
          </p:nvPr>
        </p:nvSpPr>
        <p:spPr/>
        <p:txBody>
          <a:bodyPr/>
          <a:lstStyle/>
          <a:p>
            <a:fld id="{7B5412F8-6E89-484D-A981-94FB8B7E0002}" type="datetimeFigureOut">
              <a:rPr lang="fr-CH" smtClean="0"/>
              <a:t>13.03.2025</a:t>
            </a:fld>
            <a:endParaRPr lang="fr-CH"/>
          </a:p>
        </p:txBody>
      </p:sp>
      <p:sp>
        <p:nvSpPr>
          <p:cNvPr id="3" name="Espace réservé du pied de page 2">
            <a:extLst>
              <a:ext uri="{FF2B5EF4-FFF2-40B4-BE49-F238E27FC236}">
                <a16:creationId xmlns:a16="http://schemas.microsoft.com/office/drawing/2014/main" id="{33CE3AC7-C7D1-4910-B039-5A65EA27FB3E}"/>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1E85E2BA-040A-4C6C-A67B-21A306E0C678}"/>
              </a:ext>
            </a:extLst>
          </p:cNvPr>
          <p:cNvSpPr>
            <a:spLocks noGrp="1"/>
          </p:cNvSpPr>
          <p:nvPr>
            <p:ph type="sldNum" sz="quarter" idx="12"/>
          </p:nvPr>
        </p:nvSpPr>
        <p:spPr/>
        <p:txBody>
          <a:bodyPr/>
          <a:lstStyle/>
          <a:p>
            <a:fld id="{AE3A00AC-D006-4505-AAE0-42EAA23A7704}" type="slidenum">
              <a:rPr lang="fr-CH" smtClean="0"/>
              <a:t>‹#›</a:t>
            </a:fld>
            <a:endParaRPr lang="fr-CH"/>
          </a:p>
        </p:txBody>
      </p:sp>
    </p:spTree>
    <p:extLst>
      <p:ext uri="{BB962C8B-B14F-4D97-AF65-F5344CB8AC3E}">
        <p14:creationId xmlns:p14="http://schemas.microsoft.com/office/powerpoint/2010/main" val="183275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590BEF-FA88-4C43-B4FC-6422C01DE2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F6873B25-7CC0-4AB5-943D-307306805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E34FC613-2445-487B-9E2C-DE7572274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55BB78-68D4-4C76-80D2-71F46138F500}"/>
              </a:ext>
            </a:extLst>
          </p:cNvPr>
          <p:cNvSpPr>
            <a:spLocks noGrp="1"/>
          </p:cNvSpPr>
          <p:nvPr>
            <p:ph type="dt" sz="half" idx="10"/>
          </p:nvPr>
        </p:nvSpPr>
        <p:spPr/>
        <p:txBody>
          <a:bodyPr/>
          <a:lstStyle/>
          <a:p>
            <a:fld id="{7B5412F8-6E89-484D-A981-94FB8B7E0002}" type="datetimeFigureOut">
              <a:rPr lang="fr-CH" smtClean="0"/>
              <a:t>13.03.2025</a:t>
            </a:fld>
            <a:endParaRPr lang="fr-CH"/>
          </a:p>
        </p:txBody>
      </p:sp>
      <p:sp>
        <p:nvSpPr>
          <p:cNvPr id="6" name="Espace réservé du pied de page 5">
            <a:extLst>
              <a:ext uri="{FF2B5EF4-FFF2-40B4-BE49-F238E27FC236}">
                <a16:creationId xmlns:a16="http://schemas.microsoft.com/office/drawing/2014/main" id="{71709984-2365-44A6-8F70-85F7A25BEEB5}"/>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54F647BA-F121-453A-972B-8970D5F35E70}"/>
              </a:ext>
            </a:extLst>
          </p:cNvPr>
          <p:cNvSpPr>
            <a:spLocks noGrp="1"/>
          </p:cNvSpPr>
          <p:nvPr>
            <p:ph type="sldNum" sz="quarter" idx="12"/>
          </p:nvPr>
        </p:nvSpPr>
        <p:spPr/>
        <p:txBody>
          <a:bodyPr/>
          <a:lstStyle/>
          <a:p>
            <a:fld id="{AE3A00AC-D006-4505-AAE0-42EAA23A7704}" type="slidenum">
              <a:rPr lang="fr-CH" smtClean="0"/>
              <a:t>‹#›</a:t>
            </a:fld>
            <a:endParaRPr lang="fr-CH"/>
          </a:p>
        </p:txBody>
      </p:sp>
    </p:spTree>
    <p:extLst>
      <p:ext uri="{BB962C8B-B14F-4D97-AF65-F5344CB8AC3E}">
        <p14:creationId xmlns:p14="http://schemas.microsoft.com/office/powerpoint/2010/main" val="329682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39DC5-12C8-4DBE-8F87-0588297D763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13E6ECE1-C915-411A-A17D-08D010C70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31B114E2-0096-4BF9-919A-253E6F0B6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A8F02E-BF5E-4A94-B6DE-9878A53E0549}"/>
              </a:ext>
            </a:extLst>
          </p:cNvPr>
          <p:cNvSpPr>
            <a:spLocks noGrp="1"/>
          </p:cNvSpPr>
          <p:nvPr>
            <p:ph type="dt" sz="half" idx="10"/>
          </p:nvPr>
        </p:nvSpPr>
        <p:spPr/>
        <p:txBody>
          <a:bodyPr/>
          <a:lstStyle/>
          <a:p>
            <a:fld id="{7B5412F8-6E89-484D-A981-94FB8B7E0002}" type="datetimeFigureOut">
              <a:rPr lang="fr-CH" smtClean="0"/>
              <a:t>13.03.2025</a:t>
            </a:fld>
            <a:endParaRPr lang="fr-CH"/>
          </a:p>
        </p:txBody>
      </p:sp>
      <p:sp>
        <p:nvSpPr>
          <p:cNvPr id="6" name="Espace réservé du pied de page 5">
            <a:extLst>
              <a:ext uri="{FF2B5EF4-FFF2-40B4-BE49-F238E27FC236}">
                <a16:creationId xmlns:a16="http://schemas.microsoft.com/office/drawing/2014/main" id="{53705C35-0642-447A-A8A5-5B03D4D6E1DA}"/>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2EAF872A-872E-4474-BCD2-78615AB72F8D}"/>
              </a:ext>
            </a:extLst>
          </p:cNvPr>
          <p:cNvSpPr>
            <a:spLocks noGrp="1"/>
          </p:cNvSpPr>
          <p:nvPr>
            <p:ph type="sldNum" sz="quarter" idx="12"/>
          </p:nvPr>
        </p:nvSpPr>
        <p:spPr/>
        <p:txBody>
          <a:bodyPr/>
          <a:lstStyle/>
          <a:p>
            <a:fld id="{AE3A00AC-D006-4505-AAE0-42EAA23A7704}" type="slidenum">
              <a:rPr lang="fr-CH" smtClean="0"/>
              <a:t>‹#›</a:t>
            </a:fld>
            <a:endParaRPr lang="fr-CH"/>
          </a:p>
        </p:txBody>
      </p:sp>
    </p:spTree>
    <p:extLst>
      <p:ext uri="{BB962C8B-B14F-4D97-AF65-F5344CB8AC3E}">
        <p14:creationId xmlns:p14="http://schemas.microsoft.com/office/powerpoint/2010/main" val="245168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468A69-3861-4FCE-BABE-1D591F3A2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DDE8D681-F4C5-4859-84C8-DD3508CD97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C6D935DB-66E8-4FC2-A4B6-353EBDBD5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412F8-6E89-484D-A981-94FB8B7E0002}" type="datetimeFigureOut">
              <a:rPr lang="fr-CH" smtClean="0"/>
              <a:t>13.03.2025</a:t>
            </a:fld>
            <a:endParaRPr lang="fr-CH"/>
          </a:p>
        </p:txBody>
      </p:sp>
      <p:sp>
        <p:nvSpPr>
          <p:cNvPr id="5" name="Espace réservé du pied de page 4">
            <a:extLst>
              <a:ext uri="{FF2B5EF4-FFF2-40B4-BE49-F238E27FC236}">
                <a16:creationId xmlns:a16="http://schemas.microsoft.com/office/drawing/2014/main" id="{92B70D19-94B6-4E10-913E-7873432703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6E508B72-92AF-4573-B5A8-10BFF8AFB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A00AC-D006-4505-AAE0-42EAA23A7704}" type="slidenum">
              <a:rPr lang="fr-CH" smtClean="0"/>
              <a:t>‹#›</a:t>
            </a:fld>
            <a:endParaRPr lang="fr-CH"/>
          </a:p>
        </p:txBody>
      </p:sp>
    </p:spTree>
    <p:extLst>
      <p:ext uri="{BB962C8B-B14F-4D97-AF65-F5344CB8AC3E}">
        <p14:creationId xmlns:p14="http://schemas.microsoft.com/office/powerpoint/2010/main" val="2521757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FDB58B-1FF3-4184-BE98-099AEA118244}"/>
              </a:ext>
            </a:extLst>
          </p:cNvPr>
          <p:cNvSpPr txBox="1"/>
          <p:nvPr/>
        </p:nvSpPr>
        <p:spPr>
          <a:xfrm>
            <a:off x="0" y="2288771"/>
            <a:ext cx="12192000" cy="2062103"/>
          </a:xfrm>
          <a:prstGeom prst="rect">
            <a:avLst/>
          </a:prstGeom>
          <a:noFill/>
        </p:spPr>
        <p:txBody>
          <a:bodyPr wrap="square" rtlCol="0">
            <a:spAutoFit/>
          </a:bodyPr>
          <a:lstStyle/>
          <a:p>
            <a:pPr algn="ctr"/>
            <a:r>
              <a:rPr lang="fr-CH" sz="3200" i="0" dirty="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rPr>
              <a:t>Corrigé Série </a:t>
            </a:r>
            <a:r>
              <a:rPr lang="fr-CH" sz="3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07</a:t>
            </a:r>
            <a:r>
              <a:rPr lang="fr-CH" sz="3200" i="0" dirty="0">
                <a:solidFill>
                  <a:schemeClr val="accent5"/>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a:r>
              <a:rPr lang="fr-CH" sz="3200" i="0" dirty="0">
                <a:solidFill>
                  <a:srgbClr val="212121"/>
                </a:solidFill>
                <a:effectLst/>
                <a:latin typeface="Arial Unicode MS" panose="020B0604020202020204" pitchFamily="34" charset="-128"/>
                <a:ea typeface="Arial Unicode MS" panose="020B0604020202020204" pitchFamily="34" charset="-128"/>
                <a:cs typeface="Arial Unicode MS" panose="020B0604020202020204" pitchFamily="34" charset="-128"/>
              </a:rPr>
              <a:t>PB I</a:t>
            </a:r>
          </a:p>
          <a:p>
            <a:pPr algn="ctr"/>
            <a:endParaRPr lang="fr-CH" sz="3200" i="0" dirty="0">
              <a:solidFill>
                <a:srgbClr val="21212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fr-CH"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ZoneTexte 7">
            <a:extLst>
              <a:ext uri="{FF2B5EF4-FFF2-40B4-BE49-F238E27FC236}">
                <a16:creationId xmlns:a16="http://schemas.microsoft.com/office/drawing/2014/main" id="{E044DD6B-916B-4B9F-9CAD-B288CE28D5C1}"/>
              </a:ext>
            </a:extLst>
          </p:cNvPr>
          <p:cNvSpPr txBox="1"/>
          <p:nvPr/>
        </p:nvSpPr>
        <p:spPr>
          <a:xfrm>
            <a:off x="0" y="6459584"/>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Google Shape;85;p1">
            <a:extLst>
              <a:ext uri="{FF2B5EF4-FFF2-40B4-BE49-F238E27FC236}">
                <a16:creationId xmlns:a16="http://schemas.microsoft.com/office/drawing/2014/main" id="{A0DCECFA-6B25-4184-89C9-A12D6FB47E61}"/>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118813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B11F2C41-3C57-9722-28D3-CE7A243274A2}"/>
                  </a:ext>
                </a:extLst>
              </p:cNvPr>
              <p:cNvSpPr txBox="1"/>
              <p:nvPr/>
            </p:nvSpPr>
            <p:spPr>
              <a:xfrm>
                <a:off x="272689" y="710056"/>
                <a:ext cx="6109638" cy="5719130"/>
              </a:xfrm>
              <a:prstGeom prst="rect">
                <a:avLst/>
              </a:prstGeom>
              <a:noFill/>
            </p:spPr>
            <p:txBody>
              <a:bodyPr wrap="square" rtlCol="0">
                <a:spAutoFit/>
              </a:bodyPr>
              <a:lstStyle/>
              <a:p>
                <a:pPr marL="342900" indent="-342900">
                  <a:buAutoNum type="alphaUcPeriod" startAt="2"/>
                </a:pPr>
                <a:endParaRPr lang="fr-CH" dirty="0">
                  <a:latin typeface="Arial" panose="020B060402020202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a:p>
                <a:pPr marL="342900" indent="-342900">
                  <a:buFont typeface="+mj-lt"/>
                  <a:buAutoNum type="arabicPeriod" startAt="3"/>
                </a:pPr>
                <a:r>
                  <a:rPr lang="fr-FR" sz="1600" dirty="0">
                    <a:latin typeface="Arial" panose="020B0604020202020204" pitchFamily="34" charset="0"/>
                    <a:cs typeface="Arial" panose="020B0604020202020204" pitchFamily="34" charset="0"/>
                  </a:rPr>
                  <a:t>On part de l'hypothèse que la pièce n'est pas chauffée par un apport autre que celui de l'humidificateur. </a:t>
                </a: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Dans les deux cas, la teneur en vapeur d'eau sera augmentée de la même quantité </a:t>
                </a:r>
                <a:r>
                  <a:rPr lang="fr-FR" sz="1600" dirty="0" err="1">
                    <a:latin typeface="Arial" panose="020B0604020202020204" pitchFamily="34" charset="0"/>
                    <a:cs typeface="Arial" panose="020B0604020202020204" pitchFamily="34" charset="0"/>
                  </a:rPr>
                  <a:t>Δx</a:t>
                </a:r>
                <a:r>
                  <a:rPr lang="fr-FR" sz="1600" dirty="0">
                    <a:latin typeface="Arial" panose="020B0604020202020204" pitchFamily="34" charset="0"/>
                    <a:cs typeface="Arial" panose="020B0604020202020204" pitchFamily="34" charset="0"/>
                  </a:rPr>
                  <a:t> :­­</a:t>
                </a:r>
                <a:br>
                  <a:rPr lang="fr-FR" sz="1600" dirty="0">
                    <a:latin typeface="Arial" panose="020B0604020202020204" pitchFamily="34" charset="0"/>
                    <a:cs typeface="Arial" panose="020B0604020202020204" pitchFamily="34" charset="0"/>
                  </a:rPr>
                </a:br>
                <a:br>
                  <a:rPr lang="fr-FR" sz="1400" dirty="0">
                    <a:latin typeface="Arial" panose="020B0604020202020204" pitchFamily="34" charset="0"/>
                    <a:cs typeface="Arial" panose="020B0604020202020204" pitchFamily="34" charset="0"/>
                  </a:rPr>
                </a:br>
                <a14:m>
                  <m:oMath xmlns:m="http://schemas.openxmlformats.org/officeDocument/2006/math">
                    <m:r>
                      <a:rPr lang="fr-FR" sz="160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𝑥</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𝑚</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𝑎𝑝𝑝𝑜𝑟𝑡</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é</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𝑚</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𝑎𝑖𝑟</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𝑠𝑒𝑐</m:t>
                        </m:r>
                      </m:den>
                    </m:f>
                    <m:r>
                      <a:rPr lang="fr-CH" sz="1600" b="0" i="1" smtClean="0">
                        <a:latin typeface="Cambria Math" panose="02040503050406030204" pitchFamily="18" charset="0"/>
                        <a:ea typeface="Cambria Math" panose="02040503050406030204" pitchFamily="18" charset="0"/>
                        <a:cs typeface="Arial" panose="020B0604020202020204" pitchFamily="34" charset="0"/>
                      </a:rPr>
                      <m:t>=</m:t>
                    </m:r>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𝜌</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𝑉</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𝑚</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𝑎𝑖𝑟</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𝑠𝑒𝑐</m:t>
                        </m:r>
                      </m:den>
                    </m:f>
                    <m:r>
                      <a:rPr lang="fr-CH" sz="1600" b="0" i="1" smtClean="0">
                        <a:latin typeface="Cambria Math" panose="02040503050406030204" pitchFamily="18" charset="0"/>
                        <a:ea typeface="Cambria Math" panose="02040503050406030204" pitchFamily="18" charset="0"/>
                        <a:cs typeface="Arial" panose="020B0604020202020204" pitchFamily="34" charset="0"/>
                      </a:rPr>
                      <m:t>=</m:t>
                    </m:r>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10</m:t>
                        </m:r>
                        <m:r>
                          <a:rPr lang="fr-CH" sz="1600" b="0" i="1" baseline="30000" smtClean="0">
                            <a:latin typeface="Cambria Math" panose="02040503050406030204" pitchFamily="18" charset="0"/>
                            <a:ea typeface="Cambria Math" panose="02040503050406030204" pitchFamily="18" charset="0"/>
                            <a:cs typeface="Arial" panose="020B0604020202020204" pitchFamily="34" charset="0"/>
                          </a:rPr>
                          <m:t>3</m:t>
                        </m:r>
                        <m:r>
                          <a:rPr lang="fr-CH" sz="1600" b="0" i="1" smtClean="0">
                            <a:latin typeface="Cambria Math" panose="02040503050406030204" pitchFamily="18" charset="0"/>
                            <a:ea typeface="Cambria Math" panose="02040503050406030204" pitchFamily="18" charset="0"/>
                            <a:cs typeface="Arial" panose="020B0604020202020204" pitchFamily="34" charset="0"/>
                          </a:rPr>
                          <m:t>∙2∙10</m:t>
                        </m:r>
                        <m:r>
                          <m:rPr>
                            <m:nor/>
                          </m:rPr>
                          <a:rPr lang="fr-FR" sz="1600" dirty="0">
                            <a:latin typeface="Arial" panose="020B0604020202020204" pitchFamily="34" charset="0"/>
                            <a:ea typeface="Cambria Math" panose="02040503050406030204" pitchFamily="18" charset="0"/>
                            <a:cs typeface="Arial" panose="020B0604020202020204" pitchFamily="34" charset="0"/>
                          </a:rPr>
                          <m:t>­­­</m:t>
                        </m:r>
                        <m:r>
                          <a:rPr lang="fr-CH" sz="1600" b="0" i="1" spc="-50" baseline="20000" dirty="0" smtClean="0">
                            <a:latin typeface="Cambria Math" panose="02040503050406030204" pitchFamily="18" charset="0"/>
                            <a:ea typeface="Cambria Math" panose="02040503050406030204" pitchFamily="18" charset="0"/>
                            <a:cs typeface="Arial" panose="020B0604020202020204" pitchFamily="34" charset="0"/>
                          </a:rPr>
                          <m:t>−</m:t>
                        </m:r>
                        <m:r>
                          <a:rPr lang="fr-CH" sz="1600" b="0" i="1" baseline="30000" smtClean="0">
                            <a:latin typeface="Cambria Math" panose="02040503050406030204" pitchFamily="18" charset="0"/>
                            <a:ea typeface="Cambria Math" panose="02040503050406030204" pitchFamily="18" charset="0"/>
                            <a:cs typeface="Arial" panose="020B0604020202020204" pitchFamily="34" charset="0"/>
                          </a:rPr>
                          <m:t>4</m:t>
                        </m:r>
                        <m:r>
                          <m:rPr>
                            <m:nor/>
                          </m:rPr>
                          <a:rPr lang="fr-FR" sz="1600" dirty="0">
                            <a:latin typeface="Arial" panose="020B0604020202020204" pitchFamily="34" charset="0"/>
                            <a:ea typeface="Cambria Math" panose="02040503050406030204" pitchFamily="18" charset="0"/>
                            <a:cs typeface="Arial" panose="020B0604020202020204" pitchFamily="34" charset="0"/>
                          </a:rPr>
                          <m:t>­­­</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100</m:t>
                        </m:r>
                      </m:den>
                    </m:f>
                    <m:r>
                      <a:rPr lang="fr-CH" sz="1600" b="0" i="1" smtClean="0">
                        <a:latin typeface="Cambria Math" panose="02040503050406030204" pitchFamily="18" charset="0"/>
                        <a:ea typeface="Cambria Math" panose="02040503050406030204" pitchFamily="18" charset="0"/>
                        <a:cs typeface="Arial" panose="020B0604020202020204" pitchFamily="34" charset="0"/>
                      </a:rPr>
                      <m:t>=2∙10</m:t>
                    </m:r>
                    <m:r>
                      <a:rPr lang="fr-CH" sz="1600" b="0" i="1" spc="-60" baseline="20000" smtClean="0">
                        <a:latin typeface="Cambria Math" panose="02040503050406030204" pitchFamily="18" charset="0"/>
                        <a:ea typeface="Cambria Math" panose="02040503050406030204" pitchFamily="18" charset="0"/>
                        <a:cs typeface="Arial" panose="020B0604020202020204" pitchFamily="34" charset="0"/>
                      </a:rPr>
                      <m:t>−</m:t>
                    </m:r>
                    <m:r>
                      <a:rPr lang="fr-CH" sz="1600" b="0" i="1" baseline="30000" smtClean="0">
                        <a:latin typeface="Cambria Math" panose="02040503050406030204" pitchFamily="18" charset="0"/>
                        <a:ea typeface="Cambria Math" panose="02040503050406030204" pitchFamily="18" charset="0"/>
                        <a:cs typeface="Arial" panose="020B0604020202020204" pitchFamily="34" charset="0"/>
                      </a:rPr>
                      <m:t>3</m:t>
                    </m:r>
                    <m:r>
                      <a:rPr lang="fr-CH" sz="1600" b="0" i="1" smtClean="0">
                        <a:latin typeface="Cambria Math" panose="02040503050406030204" pitchFamily="18" charset="0"/>
                        <a:ea typeface="Cambria Math" panose="02040503050406030204" pitchFamily="18" charset="0"/>
                        <a:cs typeface="Arial" panose="020B0604020202020204" pitchFamily="34" charset="0"/>
                      </a:rPr>
                      <m:t> </m:t>
                    </m:r>
                    <m:d>
                      <m:dPr>
                        <m:begChr m:val="["/>
                        <m:endChr m:val="]"/>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dPr>
                      <m:e>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𝑘𝑔</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𝑘𝑔</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𝑎𝑖𝑟</m:t>
                            </m:r>
                          </m:den>
                        </m:f>
                      </m:e>
                    </m:d>
                  </m:oMath>
                </a14:m>
                <a:br>
                  <a:rPr lang="fr-CH" sz="1600" dirty="0">
                    <a:latin typeface="Arial" panose="020B0604020202020204" pitchFamily="34" charset="0"/>
                    <a:ea typeface="Cambria Math" panose="02040503050406030204" pitchFamily="18" charset="0"/>
                    <a:cs typeface="Arial" panose="020B0604020202020204" pitchFamily="34" charset="0"/>
                  </a:rPr>
                </a:br>
                <a:br>
                  <a:rPr lang="fr-CH" sz="1400" dirty="0">
                    <a:latin typeface="Arial" panose="020B0604020202020204" pitchFamily="34" charset="0"/>
                    <a:ea typeface="Cambria Math" panose="02040503050406030204" pitchFamily="18" charset="0"/>
                    <a:cs typeface="Arial" panose="020B0604020202020204" pitchFamily="34" charset="0"/>
                  </a:rPr>
                </a:br>
                <a:r>
                  <a:rPr lang="fr-FR" sz="1600" dirty="0">
                    <a:latin typeface="Arial" panose="020B0604020202020204" pitchFamily="34" charset="0"/>
                    <a:cs typeface="Arial" panose="020B0604020202020204" pitchFamily="34" charset="0"/>
                  </a:rPr>
                  <a:t>Dans le premier cas : (évaporateur) </a:t>
                </a: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La plus grande partie de l'énergie sert à évaporer l'eau (ce qui ne modifie pas la température de la pièce). Seule une faible partie contribue à chauffer l'air de la pièce (par refroidissement de la vapeur, de 100°C à la température ambiante). La variation d'enthalpie de la pièce est donnée par:</a:t>
                </a:r>
                <a:br>
                  <a:rPr lang="fr-FR" sz="1600" dirty="0">
                    <a:latin typeface="Arial" panose="020B0604020202020204" pitchFamily="34" charset="0"/>
                    <a:cs typeface="Arial" panose="020B0604020202020204" pitchFamily="34" charset="0"/>
                  </a:rPr>
                </a:br>
                <a:br>
                  <a:rPr lang="fr-FR" sz="1000" dirty="0">
                    <a:latin typeface="Arial" panose="020B0604020202020204" pitchFamily="34" charset="0"/>
                    <a:cs typeface="Arial" panose="020B0604020202020204" pitchFamily="34" charset="0"/>
                  </a:rPr>
                </a:br>
                <a14:m>
                  <m:oMath xmlns:m="http://schemas.openxmlformats.org/officeDocument/2006/math">
                    <m:r>
                      <a:rPr lang="fr-FR" sz="160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𝑖</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1</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𝐸</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1</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𝑚</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𝑎𝑖𝑟</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𝑠𝑒𝑐</m:t>
                        </m:r>
                      </m:den>
                    </m:f>
                    <m:r>
                      <a:rPr lang="fr-CH" sz="1600" b="0" i="1" smtClean="0">
                        <a:latin typeface="Cambria Math" panose="02040503050406030204" pitchFamily="18" charset="0"/>
                        <a:ea typeface="Cambria Math" panose="02040503050406030204" pitchFamily="18" charset="0"/>
                        <a:cs typeface="Arial" panose="020B0604020202020204" pitchFamily="34" charset="0"/>
                      </a:rPr>
                      <m:t>=</m:t>
                    </m:r>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519 </m:t>
                        </m:r>
                        <m:r>
                          <a:rPr lang="fr-CH" sz="1600" b="0" i="1" smtClean="0">
                            <a:latin typeface="Cambria Math" panose="02040503050406030204" pitchFamily="18" charset="0"/>
                            <a:ea typeface="Cambria Math" panose="02040503050406030204" pitchFamily="18" charset="0"/>
                            <a:cs typeface="Arial" panose="020B0604020202020204" pitchFamily="34" charset="0"/>
                          </a:rPr>
                          <m:t>𝑘𝐽</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100 </m:t>
                        </m:r>
                        <m:r>
                          <a:rPr lang="fr-CH" sz="1600" b="0" i="1" smtClean="0">
                            <a:latin typeface="Cambria Math" panose="02040503050406030204" pitchFamily="18" charset="0"/>
                            <a:ea typeface="Cambria Math" panose="02040503050406030204" pitchFamily="18" charset="0"/>
                            <a:cs typeface="Arial" panose="020B0604020202020204" pitchFamily="34" charset="0"/>
                          </a:rPr>
                          <m:t>𝑘𝑔</m:t>
                        </m:r>
                      </m:den>
                    </m:f>
                    <m:r>
                      <a:rPr lang="fr-CH" sz="1600" b="0" i="1" smtClean="0">
                        <a:latin typeface="Cambria Math" panose="02040503050406030204" pitchFamily="18" charset="0"/>
                        <a:ea typeface="Cambria Math" panose="02040503050406030204" pitchFamily="18" charset="0"/>
                        <a:cs typeface="Arial" panose="020B0604020202020204" pitchFamily="34" charset="0"/>
                      </a:rPr>
                      <m:t>=5,2 </m:t>
                    </m:r>
                    <m:d>
                      <m:dPr>
                        <m:begChr m:val="["/>
                        <m:endChr m:val="]"/>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dPr>
                      <m:e>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𝑘𝐽</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𝑘𝑔</m:t>
                            </m:r>
                          </m:den>
                        </m:f>
                      </m:e>
                    </m:d>
                  </m:oMath>
                </a14:m>
                <a:endParaRPr lang="fr-FR" sz="16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11" name="ZoneTexte 10">
                <a:extLst>
                  <a:ext uri="{FF2B5EF4-FFF2-40B4-BE49-F238E27FC236}">
                    <a16:creationId xmlns:a16="http://schemas.microsoft.com/office/drawing/2014/main" id="{B11F2C41-3C57-9722-28D3-CE7A243274A2}"/>
                  </a:ext>
                </a:extLst>
              </p:cNvPr>
              <p:cNvSpPr txBox="1">
                <a:spLocks noRot="1" noChangeAspect="1" noMove="1" noResize="1" noEditPoints="1" noAdjustHandles="1" noChangeArrowheads="1" noChangeShapeType="1" noTextEdit="1"/>
              </p:cNvSpPr>
              <p:nvPr/>
            </p:nvSpPr>
            <p:spPr>
              <a:xfrm>
                <a:off x="272689" y="710056"/>
                <a:ext cx="6109638" cy="5719130"/>
              </a:xfrm>
              <a:prstGeom prst="rect">
                <a:avLst/>
              </a:prstGeom>
              <a:blipFill>
                <a:blip r:embed="rId2"/>
                <a:stretch>
                  <a:fillRect l="-399" r="-1297"/>
                </a:stretch>
              </a:blipFill>
            </p:spPr>
            <p:txBody>
              <a:bodyPr/>
              <a:lstStyle/>
              <a:p>
                <a:r>
                  <a:rPr lang="fr-CH">
                    <a:noFill/>
                  </a:rPr>
                  <a:t> </a:t>
                </a:r>
              </a:p>
            </p:txBody>
          </p:sp>
        </mc:Fallback>
      </mc:AlternateContent>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307777"/>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a:t>
            </a:r>
            <a:r>
              <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07</a:t>
            </a:r>
            <a:endPar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ZoneTexte 12">
            <a:extLst>
              <a:ext uri="{FF2B5EF4-FFF2-40B4-BE49-F238E27FC236}">
                <a16:creationId xmlns:a16="http://schemas.microsoft.com/office/drawing/2014/main" id="{FE6A299A-F214-41E3-773D-A0048356A2F8}"/>
              </a:ext>
            </a:extLst>
          </p:cNvPr>
          <p:cNvSpPr txBox="1"/>
          <p:nvPr/>
        </p:nvSpPr>
        <p:spPr>
          <a:xfrm>
            <a:off x="7512050" y="2851662"/>
            <a:ext cx="3314698" cy="1154675"/>
          </a:xfrm>
          <a:prstGeom prst="rect">
            <a:avLst/>
          </a:prstGeom>
          <a:noFill/>
          <a:ln>
            <a:solidFill>
              <a:schemeClr val="tx1"/>
            </a:solidFill>
            <a:prstDash val="dash"/>
          </a:ln>
        </p:spPr>
        <p:txBody>
          <a:bodyPr wrap="square" rtlCol="0">
            <a:spAutoFit/>
          </a:bodyPr>
          <a:lstStyle/>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E: énergie consommée [kJ]</a:t>
            </a:r>
          </a:p>
          <a:p>
            <a:pPr marL="285750" indent="-285750">
              <a:lnSpc>
                <a:spcPct val="150000"/>
              </a:lnSpc>
              <a:buFont typeface="Arial" panose="020B0604020202020204" pitchFamily="34" charset="0"/>
              <a:buChar char="•"/>
            </a:pPr>
            <a:r>
              <a:rPr lang="fr-CH" sz="1600" dirty="0" err="1">
                <a:latin typeface="Arial" panose="020B0604020202020204" pitchFamily="34" charset="0"/>
                <a:cs typeface="Arial" panose="020B0604020202020204" pitchFamily="34" charset="0"/>
              </a:rPr>
              <a:t>m</a:t>
            </a:r>
            <a:r>
              <a:rPr lang="fr-CH" sz="1600" baseline="-25000" dirty="0" err="1">
                <a:latin typeface="Arial" panose="020B0604020202020204" pitchFamily="34" charset="0"/>
                <a:cs typeface="Arial" panose="020B0604020202020204" pitchFamily="34" charset="0"/>
              </a:rPr>
              <a:t>air</a:t>
            </a:r>
            <a:r>
              <a:rPr lang="fr-CH" sz="1600" baseline="-25000" dirty="0">
                <a:latin typeface="Arial" panose="020B0604020202020204" pitchFamily="34" charset="0"/>
                <a:cs typeface="Arial" panose="020B0604020202020204" pitchFamily="34" charset="0"/>
              </a:rPr>
              <a:t> sec</a:t>
            </a:r>
            <a:r>
              <a:rPr lang="fr-CH" sz="1600" dirty="0">
                <a:latin typeface="Arial" panose="020B0604020202020204" pitchFamily="34" charset="0"/>
                <a:cs typeface="Arial" panose="020B0604020202020204" pitchFamily="34" charset="0"/>
              </a:rPr>
              <a:t>: masse air sec [kg]</a:t>
            </a: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Δi</a:t>
            </a:r>
            <a:r>
              <a:rPr lang="fr-CH" sz="1600" baseline="-25000" dirty="0">
                <a:latin typeface="Arial" panose="020B0604020202020204" pitchFamily="34" charset="0"/>
                <a:cs typeface="Arial" panose="020B0604020202020204" pitchFamily="34" charset="0"/>
              </a:rPr>
              <a:t>1</a:t>
            </a:r>
            <a:r>
              <a:rPr lang="fr-CH" sz="1600" dirty="0">
                <a:latin typeface="Arial" panose="020B0604020202020204" pitchFamily="34" charset="0"/>
                <a:cs typeface="Arial" panose="020B0604020202020204" pitchFamily="34" charset="0"/>
              </a:rPr>
              <a:t>: variation d’enthalpie [kJ/kg]</a:t>
            </a:r>
          </a:p>
        </p:txBody>
      </p:sp>
      <p:sp>
        <p:nvSpPr>
          <p:cNvPr id="2" name="Google Shape;85;p1">
            <a:extLst>
              <a:ext uri="{FF2B5EF4-FFF2-40B4-BE49-F238E27FC236}">
                <a16:creationId xmlns:a16="http://schemas.microsoft.com/office/drawing/2014/main" id="{46FD78E6-8224-607B-3B66-69418EA94754}"/>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238822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B11F2C41-3C57-9722-28D3-CE7A243274A2}"/>
              </a:ext>
            </a:extLst>
          </p:cNvPr>
          <p:cNvSpPr txBox="1"/>
          <p:nvPr/>
        </p:nvSpPr>
        <p:spPr>
          <a:xfrm>
            <a:off x="272689" y="710056"/>
            <a:ext cx="5785659" cy="3847207"/>
          </a:xfrm>
          <a:prstGeom prst="rect">
            <a:avLst/>
          </a:prstGeom>
          <a:noFill/>
        </p:spPr>
        <p:txBody>
          <a:bodyPr wrap="square" rtlCol="0">
            <a:spAutoFit/>
          </a:bodyPr>
          <a:lstStyle/>
          <a:p>
            <a:pPr marL="342900" indent="-342900">
              <a:buAutoNum type="alphaUcPeriod" startAt="2"/>
            </a:pPr>
            <a:endParaRPr lang="fr-CH" dirty="0">
              <a:latin typeface="Arial" panose="020B060402020202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a:p>
            <a:pPr marL="342900" indent="-342900">
              <a:buFont typeface="+mj-lt"/>
              <a:buAutoNum type="arabicPeriod"/>
            </a:pPr>
            <a:r>
              <a:rPr lang="fr-FR" sz="1600" dirty="0">
                <a:latin typeface="Arial" panose="020B0604020202020204" pitchFamily="34" charset="0"/>
                <a:cs typeface="Arial" panose="020B0604020202020204" pitchFamily="34" charset="0"/>
              </a:rPr>
              <a:t>Sur le diagramme, on part de la situation initiale (θ = 20 °C, HR = 25 % ; point 0 sur le diagramme). La situation finale aura une teneur en vapeur d'eau supérieure de </a:t>
            </a:r>
            <a:r>
              <a:rPr lang="fr-FR" sz="1600" dirty="0" err="1">
                <a:latin typeface="Arial" panose="020B0604020202020204" pitchFamily="34" charset="0"/>
                <a:cs typeface="Arial" panose="020B0604020202020204" pitchFamily="34" charset="0"/>
              </a:rPr>
              <a:t>Δx</a:t>
            </a:r>
            <a:r>
              <a:rPr lang="fr-FR" sz="1600" dirty="0">
                <a:latin typeface="Arial" panose="020B0604020202020204" pitchFamily="34" charset="0"/>
                <a:cs typeface="Arial" panose="020B0604020202020204" pitchFamily="34" charset="0"/>
              </a:rPr>
              <a:t> = 2·10</a:t>
            </a:r>
            <a:r>
              <a:rPr lang="fr-FR" sz="1600" baseline="30000" dirty="0">
                <a:latin typeface="Arial" panose="020B0604020202020204" pitchFamily="34" charset="0"/>
                <a:cs typeface="Arial" panose="020B0604020202020204" pitchFamily="34" charset="0"/>
              </a:rPr>
              <a:t>−3 </a:t>
            </a:r>
            <a:r>
              <a:rPr lang="fr-FR" sz="1600" dirty="0">
                <a:latin typeface="Arial" panose="020B0604020202020204" pitchFamily="34" charset="0"/>
                <a:cs typeface="Arial" panose="020B0604020202020204" pitchFamily="34" charset="0"/>
              </a:rPr>
              <a:t>et une enthalpie supérieure de Δi</a:t>
            </a:r>
            <a:r>
              <a:rPr lang="fr-FR" sz="1600" baseline="-25000" dirty="0">
                <a:latin typeface="Arial" panose="020B0604020202020204" pitchFamily="34" charset="0"/>
                <a:cs typeface="Arial" panose="020B0604020202020204" pitchFamily="34" charset="0"/>
              </a:rPr>
              <a:t>1</a:t>
            </a:r>
            <a:r>
              <a:rPr lang="fr-FR" sz="1600" dirty="0">
                <a:latin typeface="Arial" panose="020B0604020202020204" pitchFamily="34" charset="0"/>
                <a:cs typeface="Arial" panose="020B0604020202020204" pitchFamily="34" charset="0"/>
              </a:rPr>
              <a:t> = 5,2.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On remarquera que la pente de la droite liant les points 0 et </a:t>
            </a:r>
            <a:r>
              <a:rPr lang="fr-FR" sz="1600" dirty="0">
                <a:solidFill>
                  <a:srgbClr val="7030A0"/>
                </a:solidFill>
                <a:latin typeface="Arial" panose="020B0604020202020204" pitchFamily="34" charset="0"/>
                <a:cs typeface="Arial" panose="020B0604020202020204" pitchFamily="34" charset="0"/>
              </a:rPr>
              <a:t>1</a:t>
            </a:r>
            <a:r>
              <a:rPr lang="fr-FR" sz="1600" dirty="0">
                <a:latin typeface="Arial" panose="020B0604020202020204" pitchFamily="34" charset="0"/>
                <a:cs typeface="Arial" panose="020B0604020202020204" pitchFamily="34" charset="0"/>
              </a:rPr>
              <a:t> se trouve aussi sur l'échelle d'humidification (en bas à droite)</a:t>
            </a: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On a donc finalement :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 nouvelle température de l'air ≈ 20,2 °C </a:t>
            </a: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 </a:t>
            </a:r>
            <a:r>
              <a:rPr lang="fr-CH" sz="1600" b="0" i="0" u="none" strike="noStrike" baseline="0" dirty="0">
                <a:solidFill>
                  <a:srgbClr val="000000"/>
                </a:solidFill>
                <a:latin typeface="Arial" panose="020B0604020202020204" pitchFamily="34" charset="0"/>
                <a:cs typeface="Arial" panose="020B0604020202020204" pitchFamily="34" charset="0"/>
              </a:rPr>
              <a:t>nouvelle humidité relative ≈ 37 % </a:t>
            </a:r>
            <a:br>
              <a:rPr lang="fr-CH" sz="1600" b="0" i="0" u="none" strike="noStrike" baseline="0" dirty="0">
                <a:solidFill>
                  <a:srgbClr val="000000"/>
                </a:solidFill>
                <a:latin typeface="Arial" panose="020B0604020202020204" pitchFamily="34" charset="0"/>
                <a:cs typeface="Arial" panose="020B0604020202020204" pitchFamily="34" charset="0"/>
              </a:rPr>
            </a:br>
            <a:r>
              <a:rPr lang="fr-CH" sz="1600" b="0" i="0" u="none" strike="noStrike" baseline="0" dirty="0">
                <a:solidFill>
                  <a:srgbClr val="000000"/>
                </a:solidFill>
                <a:latin typeface="Arial" panose="020B0604020202020204" pitchFamily="34" charset="0"/>
                <a:cs typeface="Arial" panose="020B0604020202020204" pitchFamily="34" charset="0"/>
              </a:rPr>
              <a:t>- </a:t>
            </a:r>
            <a:r>
              <a:rPr lang="fr-FR" sz="1600" b="0" i="0" u="none" strike="noStrike" baseline="0" dirty="0">
                <a:solidFill>
                  <a:srgbClr val="000000"/>
                </a:solidFill>
                <a:latin typeface="Arial" panose="020B0604020202020204" pitchFamily="34" charset="0"/>
                <a:cs typeface="Arial" panose="020B0604020202020204" pitchFamily="34" charset="0"/>
              </a:rPr>
              <a:t>différence d'enthalpie (𝛥𝑖</a:t>
            </a:r>
            <a:r>
              <a:rPr lang="fr-FR" sz="1600" b="0" i="0" u="none" strike="noStrike" baseline="-25000" dirty="0">
                <a:solidFill>
                  <a:srgbClr val="000000"/>
                </a:solidFill>
                <a:latin typeface="Arial" panose="020B0604020202020204" pitchFamily="34" charset="0"/>
                <a:cs typeface="Arial" panose="020B0604020202020204" pitchFamily="34" charset="0"/>
              </a:rPr>
              <a:t>1</a:t>
            </a:r>
            <a:r>
              <a:rPr lang="fr-FR" sz="1600" b="0" i="0" u="none" strike="noStrike" baseline="0" dirty="0">
                <a:solidFill>
                  <a:srgbClr val="000000"/>
                </a:solidFill>
                <a:latin typeface="Arial" panose="020B0604020202020204" pitchFamily="34" charset="0"/>
                <a:cs typeface="Arial" panose="020B0604020202020204" pitchFamily="34" charset="0"/>
              </a:rPr>
              <a:t>)= 5,2 kJ/kg </a:t>
            </a:r>
            <a:endParaRPr lang="fr-FR" sz="1600" dirty="0">
              <a:latin typeface="Arial" panose="020B0604020202020204" pitchFamily="34" charset="0"/>
              <a:ea typeface="Cambria Math" panose="02040503050406030204" pitchFamily="18" charset="0"/>
              <a:cs typeface="Arial" panose="020B0604020202020204" pitchFamily="34" charset="0"/>
            </a:endParaRPr>
          </a:p>
        </p:txBody>
      </p:sp>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307777"/>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a:t>
            </a:r>
            <a:r>
              <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07</a:t>
            </a:r>
            <a:endPar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Image 4">
            <a:extLst>
              <a:ext uri="{FF2B5EF4-FFF2-40B4-BE49-F238E27FC236}">
                <a16:creationId xmlns:a16="http://schemas.microsoft.com/office/drawing/2014/main" id="{338CA2A1-0905-0158-4E51-FBB4707EFFBB}"/>
              </a:ext>
            </a:extLst>
          </p:cNvPr>
          <p:cNvPicPr>
            <a:picLocks noChangeAspect="1"/>
          </p:cNvPicPr>
          <p:nvPr/>
        </p:nvPicPr>
        <p:blipFill>
          <a:blip r:embed="rId2"/>
          <a:stretch>
            <a:fillRect/>
          </a:stretch>
        </p:blipFill>
        <p:spPr>
          <a:xfrm>
            <a:off x="6170812" y="1179318"/>
            <a:ext cx="5785659" cy="4499364"/>
          </a:xfrm>
          <a:prstGeom prst="rect">
            <a:avLst/>
          </a:prstGeom>
        </p:spPr>
      </p:pic>
      <p:sp>
        <p:nvSpPr>
          <p:cNvPr id="7" name="Rectangle 6">
            <a:extLst>
              <a:ext uri="{FF2B5EF4-FFF2-40B4-BE49-F238E27FC236}">
                <a16:creationId xmlns:a16="http://schemas.microsoft.com/office/drawing/2014/main" id="{8B5E4398-6D76-57FE-1944-44A8DF5CAA50}"/>
              </a:ext>
            </a:extLst>
          </p:cNvPr>
          <p:cNvSpPr/>
          <p:nvPr/>
        </p:nvSpPr>
        <p:spPr>
          <a:xfrm>
            <a:off x="11349318" y="1152423"/>
            <a:ext cx="719617" cy="3077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a:extLst>
              <a:ext uri="{FF2B5EF4-FFF2-40B4-BE49-F238E27FC236}">
                <a16:creationId xmlns:a16="http://schemas.microsoft.com/office/drawing/2014/main" id="{1023039E-8A61-D1ED-AB9E-F90B984F5213}"/>
              </a:ext>
            </a:extLst>
          </p:cNvPr>
          <p:cNvSpPr/>
          <p:nvPr/>
        </p:nvSpPr>
        <p:spPr>
          <a:xfrm>
            <a:off x="340659" y="1281953"/>
            <a:ext cx="224117"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Google Shape;85;p1">
            <a:extLst>
              <a:ext uri="{FF2B5EF4-FFF2-40B4-BE49-F238E27FC236}">
                <a16:creationId xmlns:a16="http://schemas.microsoft.com/office/drawing/2014/main" id="{8AF503EF-EF3A-FCD3-65CA-30107C087B46}"/>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295782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B11F2C41-3C57-9722-28D3-CE7A243274A2}"/>
                  </a:ext>
                </a:extLst>
              </p:cNvPr>
              <p:cNvSpPr txBox="1"/>
              <p:nvPr/>
            </p:nvSpPr>
            <p:spPr>
              <a:xfrm>
                <a:off x="272689" y="710056"/>
                <a:ext cx="5785659" cy="4887620"/>
              </a:xfrm>
              <a:prstGeom prst="rect">
                <a:avLst/>
              </a:prstGeom>
              <a:noFill/>
            </p:spPr>
            <p:txBody>
              <a:bodyPr wrap="square" rtlCol="0">
                <a:spAutoFit/>
              </a:bodyPr>
              <a:lstStyle/>
              <a:p>
                <a:pPr marL="342900" indent="-342900">
                  <a:buAutoNum type="alphaUcPeriod" startAt="2"/>
                </a:pPr>
                <a:endParaRPr lang="fr-CH" dirty="0">
                  <a:latin typeface="Arial" panose="020B060402020202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a:p>
                <a:pPr marL="342900" indent="-342900">
                  <a:buFont typeface="+mj-lt"/>
                  <a:buAutoNum type="arabicPeriod"/>
                </a:pPr>
                <a:r>
                  <a:rPr lang="fr-FR" sz="1600" b="0" i="0" u="none" strike="noStrike" baseline="0" dirty="0">
                    <a:solidFill>
                      <a:srgbClr val="000000"/>
                    </a:solidFill>
                    <a:latin typeface="Arial" panose="020B0604020202020204" pitchFamily="34" charset="0"/>
                    <a:cs typeface="Arial" panose="020B0604020202020204" pitchFamily="34" charset="0"/>
                  </a:rPr>
                  <a:t>Dans le second cas : (pulvérisateur)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L'air de la pièce fournit l'énergie de vaporisation, donc l'enthalpie reste constante (il n'y a en fait qu'un changement de chaleur sensible en chaleur latente). Du point 0, on aboutit au point </a:t>
                </a:r>
                <a:r>
                  <a:rPr lang="fr-FR" sz="1600" b="0" i="0" u="none" strike="noStrike" baseline="0" dirty="0">
                    <a:solidFill>
                      <a:srgbClr val="7030A0"/>
                    </a:solidFill>
                    <a:latin typeface="Arial" panose="020B0604020202020204" pitchFamily="34" charset="0"/>
                    <a:cs typeface="Arial" panose="020B0604020202020204" pitchFamily="34" charset="0"/>
                  </a:rPr>
                  <a:t>2</a:t>
                </a:r>
                <a:r>
                  <a:rPr lang="fr-FR" sz="1600" b="0" i="0" u="none" strike="noStrike" baseline="0" dirty="0">
                    <a:solidFill>
                      <a:srgbClr val="000000"/>
                    </a:solidFill>
                    <a:latin typeface="Arial" panose="020B0604020202020204" pitchFamily="34" charset="0"/>
                    <a:cs typeface="Arial" panose="020B0604020202020204" pitchFamily="34" charset="0"/>
                  </a:rPr>
                  <a:t> en suivant une ligne d'enthalpie constante (pente également donnée sur l'échelle d'humidification).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On ne s'arrête pas là. En effet il faut tenir compte de l'énergie E</a:t>
                </a:r>
                <a:r>
                  <a:rPr lang="fr-FR" sz="1600" b="0" i="0" u="none" strike="noStrike" baseline="-25000" dirty="0">
                    <a:solidFill>
                      <a:srgbClr val="000000"/>
                    </a:solidFill>
                    <a:latin typeface="Arial" panose="020B0604020202020204" pitchFamily="34" charset="0"/>
                    <a:cs typeface="Arial" panose="020B0604020202020204" pitchFamily="34" charset="0"/>
                  </a:rPr>
                  <a:t>2</a:t>
                </a:r>
                <a:r>
                  <a:rPr lang="fr-FR" sz="1600" b="0" i="0" u="none" strike="noStrike" baseline="0" dirty="0">
                    <a:solidFill>
                      <a:srgbClr val="000000"/>
                    </a:solidFill>
                    <a:latin typeface="Arial" panose="020B0604020202020204" pitchFamily="34" charset="0"/>
                    <a:cs typeface="Arial" panose="020B0604020202020204" pitchFamily="34" charset="0"/>
                  </a:rPr>
                  <a:t> fournie au moteur, qui finalement réchauffe l'air de la pièce. On passe ainsi du point </a:t>
                </a:r>
                <a:r>
                  <a:rPr lang="fr-FR" sz="1600" b="0" i="0" u="none" strike="noStrike" baseline="0" dirty="0">
                    <a:solidFill>
                      <a:srgbClr val="7030A0"/>
                    </a:solidFill>
                    <a:latin typeface="Arial" panose="020B0604020202020204" pitchFamily="34" charset="0"/>
                    <a:cs typeface="Arial" panose="020B0604020202020204" pitchFamily="34" charset="0"/>
                  </a:rPr>
                  <a:t>2</a:t>
                </a:r>
                <a:r>
                  <a:rPr lang="fr-FR" sz="1600" b="0" i="0" u="none" strike="noStrike" baseline="0" dirty="0">
                    <a:solidFill>
                      <a:srgbClr val="000000"/>
                    </a:solidFill>
                    <a:latin typeface="Arial" panose="020B0604020202020204" pitchFamily="34" charset="0"/>
                    <a:cs typeface="Arial" panose="020B0604020202020204" pitchFamily="34" charset="0"/>
                  </a:rPr>
                  <a:t> au point </a:t>
                </a:r>
                <a:r>
                  <a:rPr lang="fr-FR" sz="1600" b="0" i="0" u="none" strike="noStrike" baseline="0" dirty="0">
                    <a:solidFill>
                      <a:srgbClr val="7030A0"/>
                    </a:solidFill>
                    <a:latin typeface="Arial" panose="020B0604020202020204" pitchFamily="34" charset="0"/>
                    <a:cs typeface="Arial" panose="020B0604020202020204" pitchFamily="34" charset="0"/>
                  </a:rPr>
                  <a:t>3</a:t>
                </a:r>
                <a:r>
                  <a:rPr lang="fr-FR" sz="1600" b="0" i="0" u="none" strike="noStrike" baseline="0" dirty="0">
                    <a:solidFill>
                      <a:srgbClr val="000000"/>
                    </a:solidFill>
                    <a:latin typeface="Arial" panose="020B0604020202020204" pitchFamily="34" charset="0"/>
                    <a:cs typeface="Arial" panose="020B0604020202020204" pitchFamily="34" charset="0"/>
                  </a:rPr>
                  <a:t> en suivant une ligne de teneur en vapeur d'eau constante (verticale), et en augmentant l'enthalpie de Δi</a:t>
                </a:r>
                <a:r>
                  <a:rPr lang="fr-FR" sz="1600" b="0" i="0" u="none" strike="noStrike" baseline="-25000" dirty="0">
                    <a:solidFill>
                      <a:srgbClr val="000000"/>
                    </a:solidFill>
                    <a:latin typeface="Arial" panose="020B0604020202020204" pitchFamily="34" charset="0"/>
                    <a:cs typeface="Arial" panose="020B0604020202020204" pitchFamily="34" charset="0"/>
                  </a:rPr>
                  <a:t>2</a:t>
                </a:r>
                <a:r>
                  <a:rPr lang="fr-FR" sz="1600" b="0" i="0" u="none" strike="noStrike" baseline="0" dirty="0">
                    <a:solidFill>
                      <a:srgbClr val="000000"/>
                    </a:solidFill>
                    <a:latin typeface="Arial" panose="020B0604020202020204" pitchFamily="34" charset="0"/>
                    <a:cs typeface="Arial" panose="020B0604020202020204" pitchFamily="34" charset="0"/>
                  </a:rPr>
                  <a:t>, avec:</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14:m>
                  <m:oMath xmlns:m="http://schemas.openxmlformats.org/officeDocument/2006/math">
                    <m:r>
                      <a:rPr lang="fr-FR"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𝑖</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f>
                      <m:fPr>
                        <m:ctrlP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𝐸</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m:t>
                        </m:r>
                      </m:num>
                      <m:den>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𝑚</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𝑎𝑖𝑟</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𝑠𝑒𝑐</m:t>
                        </m:r>
                      </m:den>
                    </m:f>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f>
                      <m:fPr>
                        <m:ctrlP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252 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𝑘𝐽</m:t>
                        </m:r>
                      </m:num>
                      <m:den>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100 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𝑘𝑔</m:t>
                        </m:r>
                      </m:den>
                    </m:f>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=2,52 </m:t>
                    </m:r>
                    <m:d>
                      <m:dPr>
                        <m:begChr m:val="["/>
                        <m:endChr m:val="]"/>
                        <m:ctrlP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f>
                          <m:fPr>
                            <m:ctrlP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𝑘𝐽</m:t>
                            </m:r>
                          </m:num>
                          <m:den>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𝑘𝑔</m:t>
                            </m:r>
                          </m:den>
                        </m:f>
                      </m:e>
                    </m:d>
                  </m:oMath>
                </a14:m>
                <a:endParaRPr lang="fr-FR" sz="16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11" name="ZoneTexte 10">
                <a:extLst>
                  <a:ext uri="{FF2B5EF4-FFF2-40B4-BE49-F238E27FC236}">
                    <a16:creationId xmlns:a16="http://schemas.microsoft.com/office/drawing/2014/main" id="{B11F2C41-3C57-9722-28D3-CE7A243274A2}"/>
                  </a:ext>
                </a:extLst>
              </p:cNvPr>
              <p:cNvSpPr txBox="1">
                <a:spLocks noRot="1" noChangeAspect="1" noMove="1" noResize="1" noEditPoints="1" noAdjustHandles="1" noChangeArrowheads="1" noChangeShapeType="1" noTextEdit="1"/>
              </p:cNvSpPr>
              <p:nvPr/>
            </p:nvSpPr>
            <p:spPr>
              <a:xfrm>
                <a:off x="272689" y="710056"/>
                <a:ext cx="5785659" cy="4887620"/>
              </a:xfrm>
              <a:prstGeom prst="rect">
                <a:avLst/>
              </a:prstGeom>
              <a:blipFill>
                <a:blip r:embed="rId2"/>
                <a:stretch>
                  <a:fillRect l="-421"/>
                </a:stretch>
              </a:blipFill>
            </p:spPr>
            <p:txBody>
              <a:bodyPr/>
              <a:lstStyle/>
              <a:p>
                <a:r>
                  <a:rPr lang="fr-CH">
                    <a:noFill/>
                  </a:rPr>
                  <a:t> </a:t>
                </a:r>
              </a:p>
            </p:txBody>
          </p:sp>
        </mc:Fallback>
      </mc:AlternateContent>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307777"/>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a:t>
            </a:r>
            <a:r>
              <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07</a:t>
            </a:r>
            <a:endPar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Rectangle 6">
            <a:extLst>
              <a:ext uri="{FF2B5EF4-FFF2-40B4-BE49-F238E27FC236}">
                <a16:creationId xmlns:a16="http://schemas.microsoft.com/office/drawing/2014/main" id="{8B5E4398-6D76-57FE-1944-44A8DF5CAA50}"/>
              </a:ext>
            </a:extLst>
          </p:cNvPr>
          <p:cNvSpPr/>
          <p:nvPr/>
        </p:nvSpPr>
        <p:spPr>
          <a:xfrm>
            <a:off x="11349318" y="1152423"/>
            <a:ext cx="719617" cy="3077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a:extLst>
              <a:ext uri="{FF2B5EF4-FFF2-40B4-BE49-F238E27FC236}">
                <a16:creationId xmlns:a16="http://schemas.microsoft.com/office/drawing/2014/main" id="{1023039E-8A61-D1ED-AB9E-F90B984F5213}"/>
              </a:ext>
            </a:extLst>
          </p:cNvPr>
          <p:cNvSpPr/>
          <p:nvPr/>
        </p:nvSpPr>
        <p:spPr>
          <a:xfrm>
            <a:off x="340659" y="1281953"/>
            <a:ext cx="224117"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3" name="Image 2">
            <a:extLst>
              <a:ext uri="{FF2B5EF4-FFF2-40B4-BE49-F238E27FC236}">
                <a16:creationId xmlns:a16="http://schemas.microsoft.com/office/drawing/2014/main" id="{03F4675E-40D5-0C99-1F17-C5215EDCB20F}"/>
              </a:ext>
            </a:extLst>
          </p:cNvPr>
          <p:cNvPicPr>
            <a:picLocks noChangeAspect="1"/>
          </p:cNvPicPr>
          <p:nvPr/>
        </p:nvPicPr>
        <p:blipFill>
          <a:blip r:embed="rId3"/>
          <a:stretch>
            <a:fillRect/>
          </a:stretch>
        </p:blipFill>
        <p:spPr>
          <a:xfrm>
            <a:off x="6170812" y="1311811"/>
            <a:ext cx="5819258" cy="4344405"/>
          </a:xfrm>
          <a:prstGeom prst="rect">
            <a:avLst/>
          </a:prstGeom>
        </p:spPr>
      </p:pic>
      <p:sp>
        <p:nvSpPr>
          <p:cNvPr id="6" name="Rectangle 5">
            <a:extLst>
              <a:ext uri="{FF2B5EF4-FFF2-40B4-BE49-F238E27FC236}">
                <a16:creationId xmlns:a16="http://schemas.microsoft.com/office/drawing/2014/main" id="{AC7D0C06-8A32-B858-CC61-9207B0D16D33}"/>
              </a:ext>
            </a:extLst>
          </p:cNvPr>
          <p:cNvSpPr/>
          <p:nvPr/>
        </p:nvSpPr>
        <p:spPr>
          <a:xfrm>
            <a:off x="11349318" y="1281953"/>
            <a:ext cx="719617" cy="178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Google Shape;85;p1">
            <a:extLst>
              <a:ext uri="{FF2B5EF4-FFF2-40B4-BE49-F238E27FC236}">
                <a16:creationId xmlns:a16="http://schemas.microsoft.com/office/drawing/2014/main" id="{684C1F04-9995-977D-FD25-DFA780BB6023}"/>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34116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B11F2C41-3C57-9722-28D3-CE7A243274A2}"/>
              </a:ext>
            </a:extLst>
          </p:cNvPr>
          <p:cNvSpPr txBox="1"/>
          <p:nvPr/>
        </p:nvSpPr>
        <p:spPr>
          <a:xfrm>
            <a:off x="272689" y="710056"/>
            <a:ext cx="5785659" cy="2616101"/>
          </a:xfrm>
          <a:prstGeom prst="rect">
            <a:avLst/>
          </a:prstGeom>
          <a:noFill/>
        </p:spPr>
        <p:txBody>
          <a:bodyPr wrap="square" rtlCol="0">
            <a:spAutoFit/>
          </a:bodyPr>
          <a:lstStyle/>
          <a:p>
            <a:pPr marL="342900" indent="-342900">
              <a:buAutoNum type="alphaUcPeriod" startAt="2"/>
            </a:pPr>
            <a:endParaRPr lang="fr-CH" dirty="0">
              <a:latin typeface="Arial" panose="020B060402020202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a:p>
            <a:pPr marL="342900" indent="-342900">
              <a:buFont typeface="+mj-lt"/>
              <a:buAutoNum type="arabicPeriod"/>
            </a:pPr>
            <a:r>
              <a:rPr lang="fr-FR" sz="1600" dirty="0">
                <a:latin typeface="Arial" panose="020B0604020202020204" pitchFamily="34" charset="0"/>
                <a:cs typeface="Arial" panose="020B0604020202020204" pitchFamily="34" charset="0"/>
              </a:rPr>
              <a:t>Finalement avec ce procédé d'humidification on aboutit à:</a:t>
            </a: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 nouvelle température de l'air ≈ 17,3 °C </a:t>
            </a: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 </a:t>
            </a:r>
            <a:r>
              <a:rPr lang="fr-CH" sz="1600" dirty="0">
                <a:latin typeface="Arial" panose="020B0604020202020204" pitchFamily="34" charset="0"/>
                <a:cs typeface="Arial" panose="020B0604020202020204" pitchFamily="34" charset="0"/>
              </a:rPr>
              <a:t>nouvelle humidité relative ≈ 45 % </a:t>
            </a:r>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différence d'enthalpie (𝛥𝑖</a:t>
            </a:r>
            <a:r>
              <a:rPr lang="fr-FR" sz="1600" baseline="-25000" dirty="0">
                <a:latin typeface="Arial" panose="020B0604020202020204" pitchFamily="34" charset="0"/>
                <a:cs typeface="Arial" panose="020B0604020202020204" pitchFamily="34" charset="0"/>
              </a:rPr>
              <a:t>2</a:t>
            </a:r>
            <a:r>
              <a:rPr lang="fr-FR" sz="1600" dirty="0">
                <a:latin typeface="Arial" panose="020B0604020202020204" pitchFamily="34" charset="0"/>
                <a:cs typeface="Arial" panose="020B0604020202020204" pitchFamily="34" charset="0"/>
              </a:rPr>
              <a:t>) = 2,52 kJ/kg </a:t>
            </a:r>
            <a:endParaRPr lang="fr-FR" sz="1600" dirty="0">
              <a:latin typeface="Arial" panose="020B0604020202020204" pitchFamily="34" charset="0"/>
              <a:ea typeface="Cambria Math" panose="02040503050406030204" pitchFamily="18" charset="0"/>
              <a:cs typeface="Arial" panose="020B0604020202020204" pitchFamily="34" charset="0"/>
            </a:endParaRPr>
          </a:p>
        </p:txBody>
      </p:sp>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307777"/>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a:t>
            </a:r>
            <a:r>
              <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07</a:t>
            </a:r>
            <a:endPar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Rectangle 6">
            <a:extLst>
              <a:ext uri="{FF2B5EF4-FFF2-40B4-BE49-F238E27FC236}">
                <a16:creationId xmlns:a16="http://schemas.microsoft.com/office/drawing/2014/main" id="{8B5E4398-6D76-57FE-1944-44A8DF5CAA50}"/>
              </a:ext>
            </a:extLst>
          </p:cNvPr>
          <p:cNvSpPr/>
          <p:nvPr/>
        </p:nvSpPr>
        <p:spPr>
          <a:xfrm>
            <a:off x="11349318" y="1152423"/>
            <a:ext cx="719617" cy="3077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a:extLst>
              <a:ext uri="{FF2B5EF4-FFF2-40B4-BE49-F238E27FC236}">
                <a16:creationId xmlns:a16="http://schemas.microsoft.com/office/drawing/2014/main" id="{1023039E-8A61-D1ED-AB9E-F90B984F5213}"/>
              </a:ext>
            </a:extLst>
          </p:cNvPr>
          <p:cNvSpPr/>
          <p:nvPr/>
        </p:nvSpPr>
        <p:spPr>
          <a:xfrm>
            <a:off x="340659" y="1281953"/>
            <a:ext cx="224117"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a:extLst>
              <a:ext uri="{FF2B5EF4-FFF2-40B4-BE49-F238E27FC236}">
                <a16:creationId xmlns:a16="http://schemas.microsoft.com/office/drawing/2014/main" id="{AC7D0C06-8A32-B858-CC61-9207B0D16D33}"/>
              </a:ext>
            </a:extLst>
          </p:cNvPr>
          <p:cNvSpPr/>
          <p:nvPr/>
        </p:nvSpPr>
        <p:spPr>
          <a:xfrm>
            <a:off x="11349318" y="1281953"/>
            <a:ext cx="719617" cy="178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Google Shape;85;p1">
            <a:extLst>
              <a:ext uri="{FF2B5EF4-FFF2-40B4-BE49-F238E27FC236}">
                <a16:creationId xmlns:a16="http://schemas.microsoft.com/office/drawing/2014/main" id="{A6E7BE9C-2D99-FE9F-879C-007F4226D8DC}"/>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312698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523220"/>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06</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F363BB6D-46A9-DB64-DD85-53C33F502860}"/>
                  </a:ext>
                </a:extLst>
              </p:cNvPr>
              <p:cNvSpPr txBox="1"/>
              <p:nvPr/>
            </p:nvSpPr>
            <p:spPr>
              <a:xfrm>
                <a:off x="272688" y="710056"/>
                <a:ext cx="5785659" cy="4971939"/>
              </a:xfrm>
              <a:prstGeom prst="rect">
                <a:avLst/>
              </a:prstGeom>
              <a:noFill/>
            </p:spPr>
            <p:txBody>
              <a:bodyPr wrap="square" rtlCol="0">
                <a:spAutoFit/>
              </a:bodyPr>
              <a:lstStyle/>
              <a:p>
                <a:pPr marL="342900" indent="-342900">
                  <a:buFont typeface="+mj-lt"/>
                  <a:buAutoNum type="alphaUcPeriod" startAt="3"/>
                </a:pPr>
                <a:r>
                  <a:rPr lang="fr-CH" sz="1800" dirty="0">
                    <a:latin typeface="Arial" panose="020B0604020202020204" pitchFamily="34" charset="0"/>
                    <a:cs typeface="Arial" panose="020B0604020202020204" pitchFamily="34" charset="0"/>
                  </a:rPr>
                  <a:t>Formules</a:t>
                </a:r>
              </a:p>
              <a:p>
                <a:br>
                  <a:rPr lang="fr-CH" sz="1800" dirty="0">
                    <a:latin typeface="Arial" panose="020B0604020202020204" pitchFamily="34" charset="0"/>
                    <a:cs typeface="Arial" panose="020B0604020202020204" pitchFamily="34" charset="0"/>
                  </a:rPr>
                </a:br>
                <a:endParaRPr lang="fr-CH"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14:m>
                  <m:oMath xmlns:m="http://schemas.openxmlformats.org/officeDocument/2006/math">
                    <m:r>
                      <a:rPr lang="fr-CH" i="1" dirty="0" smtClean="0">
                        <a:latin typeface="Cambria Math" panose="02040503050406030204" pitchFamily="18" charset="0"/>
                        <a:cs typeface="Arial" panose="020B0604020202020204" pitchFamily="34" charset="0"/>
                      </a:rPr>
                      <m:t>𝜌</m:t>
                    </m:r>
                    <m:r>
                      <a:rPr lang="fr-CH" i="1" dirty="0">
                        <a:latin typeface="Cambria Math" panose="02040503050406030204" pitchFamily="18" charset="0"/>
                        <a:cs typeface="Arial" panose="020B0604020202020204" pitchFamily="34" charset="0"/>
                      </a:rPr>
                      <m:t>=</m:t>
                    </m:r>
                    <m:f>
                      <m:fPr>
                        <m:ctrlPr>
                          <a:rPr lang="fr-CH" i="1" dirty="0" smtClean="0">
                            <a:latin typeface="Cambria Math" panose="02040503050406030204" pitchFamily="18" charset="0"/>
                            <a:cs typeface="Arial" panose="020B0604020202020204" pitchFamily="34" charset="0"/>
                          </a:rPr>
                        </m:ctrlPr>
                      </m:fPr>
                      <m:num>
                        <m:r>
                          <a:rPr lang="fr-CH" b="0" i="1" dirty="0" smtClean="0">
                            <a:latin typeface="Cambria Math" panose="02040503050406030204" pitchFamily="18" charset="0"/>
                            <a:cs typeface="Arial" panose="020B0604020202020204" pitchFamily="34" charset="0"/>
                          </a:rPr>
                          <m:t>𝑝</m:t>
                        </m:r>
                        <m:r>
                          <a:rPr lang="fr-CH" b="0" i="1" dirty="0" smtClean="0">
                            <a:latin typeface="Cambria Math" panose="02040503050406030204" pitchFamily="18" charset="0"/>
                            <a:ea typeface="Cambria Math" panose="02040503050406030204" pitchFamily="18" charset="0"/>
                            <a:cs typeface="Arial" panose="020B0604020202020204" pitchFamily="34" charset="0"/>
                          </a:rPr>
                          <m:t>∙</m:t>
                        </m:r>
                        <m:r>
                          <a:rPr lang="fr-CH" b="0" i="1" dirty="0" smtClean="0">
                            <a:latin typeface="Cambria Math" panose="02040503050406030204" pitchFamily="18" charset="0"/>
                            <a:ea typeface="Cambria Math" panose="02040503050406030204" pitchFamily="18" charset="0"/>
                            <a:cs typeface="Arial" panose="020B0604020202020204" pitchFamily="34" charset="0"/>
                          </a:rPr>
                          <m:t>𝑀</m:t>
                        </m:r>
                      </m:num>
                      <m:den>
                        <m:r>
                          <a:rPr lang="fr-CH" b="0" i="1" dirty="0" smtClean="0">
                            <a:latin typeface="Cambria Math" panose="02040503050406030204" pitchFamily="18" charset="0"/>
                            <a:cs typeface="Arial" panose="020B0604020202020204" pitchFamily="34" charset="0"/>
                          </a:rPr>
                          <m:t>𝑅</m:t>
                        </m:r>
                        <m:r>
                          <a:rPr lang="fr-CH" b="0" i="1" dirty="0" smtClean="0">
                            <a:latin typeface="Cambria Math" panose="02040503050406030204" pitchFamily="18" charset="0"/>
                            <a:ea typeface="Cambria Math" panose="02040503050406030204" pitchFamily="18" charset="0"/>
                            <a:cs typeface="Arial" panose="020B0604020202020204" pitchFamily="34" charset="0"/>
                          </a:rPr>
                          <m:t>∙</m:t>
                        </m:r>
                        <m:r>
                          <a:rPr lang="fr-CH" b="0" i="1" dirty="0" smtClean="0">
                            <a:latin typeface="Cambria Math" panose="02040503050406030204" pitchFamily="18" charset="0"/>
                            <a:ea typeface="Cambria Math" panose="02040503050406030204" pitchFamily="18" charset="0"/>
                            <a:cs typeface="Arial" panose="020B0604020202020204" pitchFamily="34" charset="0"/>
                          </a:rPr>
                          <m:t>𝑇</m:t>
                        </m:r>
                      </m:den>
                    </m:f>
                  </m:oMath>
                </a14:m>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14:m>
                  <m:oMath xmlns:m="http://schemas.openxmlformats.org/officeDocument/2006/math">
                    <m:r>
                      <m:rPr>
                        <m:sty m:val="p"/>
                      </m:rPr>
                      <a:rPr lang="fr-CH" b="0" i="0" dirty="0" smtClean="0">
                        <a:latin typeface="Cambria Math" panose="02040503050406030204" pitchFamily="18" charset="0"/>
                        <a:cs typeface="Arial" panose="020B0604020202020204" pitchFamily="34" charset="0"/>
                      </a:rPr>
                      <m:t>i</m:t>
                    </m:r>
                    <m:r>
                      <a:rPr lang="fr-CH" i="1" dirty="0">
                        <a:latin typeface="Cambria Math" panose="02040503050406030204" pitchFamily="18" charset="0"/>
                        <a:cs typeface="Arial" panose="020B0604020202020204" pitchFamily="34" charset="0"/>
                      </a:rPr>
                      <m:t>=</m:t>
                    </m:r>
                    <m:d>
                      <m:dPr>
                        <m:ctrlPr>
                          <a:rPr lang="fr-CH" b="0" i="1" dirty="0" smtClean="0">
                            <a:latin typeface="Cambria Math" panose="02040503050406030204" pitchFamily="18" charset="0"/>
                            <a:cs typeface="Arial" panose="020B0604020202020204" pitchFamily="34" charset="0"/>
                          </a:rPr>
                        </m:ctrlPr>
                      </m:dPr>
                      <m:e>
                        <m:r>
                          <a:rPr lang="fr-CH" b="0" i="1" dirty="0" smtClean="0">
                            <a:latin typeface="Cambria Math" panose="02040503050406030204" pitchFamily="18" charset="0"/>
                            <a:cs typeface="Arial" panose="020B0604020202020204" pitchFamily="34" charset="0"/>
                          </a:rPr>
                          <m:t>𝐶</m:t>
                        </m:r>
                        <m:r>
                          <a:rPr lang="fr-CH" b="0" i="1" baseline="-25000" dirty="0" smtClean="0">
                            <a:latin typeface="Cambria Math" panose="02040503050406030204" pitchFamily="18" charset="0"/>
                            <a:cs typeface="Arial" panose="020B0604020202020204" pitchFamily="34" charset="0"/>
                          </a:rPr>
                          <m:t>𝑝</m:t>
                        </m:r>
                        <m:r>
                          <a:rPr lang="fr-CH" b="0" i="1" baseline="-25000" dirty="0" smtClean="0">
                            <a:latin typeface="Cambria Math" panose="02040503050406030204" pitchFamily="18" charset="0"/>
                            <a:cs typeface="Arial" panose="020B0604020202020204" pitchFamily="34" charset="0"/>
                          </a:rPr>
                          <m:t> </m:t>
                        </m:r>
                        <m:r>
                          <a:rPr lang="fr-CH" b="0" i="1" baseline="-25000" dirty="0" smtClean="0">
                            <a:latin typeface="Cambria Math" panose="02040503050406030204" pitchFamily="18" charset="0"/>
                            <a:cs typeface="Arial" panose="020B0604020202020204" pitchFamily="34" charset="0"/>
                          </a:rPr>
                          <m:t>𝑎𝑖𝑟</m:t>
                        </m:r>
                        <m:r>
                          <a:rPr lang="fr-CH" b="0" i="1" baseline="-25000" dirty="0" smtClean="0">
                            <a:latin typeface="Cambria Math" panose="02040503050406030204" pitchFamily="18" charset="0"/>
                            <a:cs typeface="Arial" panose="020B0604020202020204" pitchFamily="34" charset="0"/>
                          </a:rPr>
                          <m:t> </m:t>
                        </m:r>
                        <m:r>
                          <a:rPr lang="fr-CH" b="0" i="1" baseline="-25000" dirty="0" smtClean="0">
                            <a:latin typeface="Cambria Math" panose="02040503050406030204" pitchFamily="18" charset="0"/>
                            <a:cs typeface="Arial" panose="020B0604020202020204" pitchFamily="34" charset="0"/>
                          </a:rPr>
                          <m:t>𝑠𝑒𝑐</m:t>
                        </m:r>
                        <m:r>
                          <a:rPr lang="fr-CH" b="0" i="1" dirty="0" smtClean="0">
                            <a:latin typeface="Cambria Math" panose="02040503050406030204" pitchFamily="18" charset="0"/>
                            <a:cs typeface="Arial" panose="020B0604020202020204" pitchFamily="34" charset="0"/>
                          </a:rPr>
                          <m:t>+</m:t>
                        </m:r>
                        <m:r>
                          <a:rPr lang="fr-CH" b="0" i="1" dirty="0" smtClean="0">
                            <a:latin typeface="Cambria Math" panose="02040503050406030204" pitchFamily="18" charset="0"/>
                            <a:cs typeface="Arial" panose="020B0604020202020204" pitchFamily="34" charset="0"/>
                          </a:rPr>
                          <m:t>𝑥</m:t>
                        </m:r>
                        <m:r>
                          <a:rPr lang="fr-CH" b="0" i="1" dirty="0" smtClean="0">
                            <a:latin typeface="Cambria Math" panose="02040503050406030204" pitchFamily="18" charset="0"/>
                            <a:ea typeface="Cambria Math" panose="02040503050406030204" pitchFamily="18" charset="0"/>
                            <a:cs typeface="Arial" panose="020B0604020202020204" pitchFamily="34" charset="0"/>
                          </a:rPr>
                          <m:t>∙</m:t>
                        </m:r>
                        <m:r>
                          <a:rPr lang="fr-CH" b="0" i="1" dirty="0" smtClean="0">
                            <a:latin typeface="Cambria Math" panose="02040503050406030204" pitchFamily="18" charset="0"/>
                            <a:ea typeface="Cambria Math" panose="02040503050406030204" pitchFamily="18" charset="0"/>
                            <a:cs typeface="Arial" panose="020B0604020202020204" pitchFamily="34" charset="0"/>
                          </a:rPr>
                          <m:t>𝐶𝑝</m:t>
                        </m:r>
                        <m:r>
                          <a:rPr lang="fr-CH" b="0" i="1" baseline="-25000" dirty="0" smtClean="0">
                            <a:latin typeface="Cambria Math" panose="02040503050406030204" pitchFamily="18" charset="0"/>
                            <a:ea typeface="Cambria Math" panose="02040503050406030204" pitchFamily="18" charset="0"/>
                            <a:cs typeface="Arial" panose="020B0604020202020204" pitchFamily="34" charset="0"/>
                          </a:rPr>
                          <m:t> </m:t>
                        </m:r>
                        <m:r>
                          <a:rPr lang="fr-CH" b="0" i="1" baseline="-25000" dirty="0" smtClean="0">
                            <a:latin typeface="Cambria Math" panose="02040503050406030204" pitchFamily="18" charset="0"/>
                            <a:ea typeface="Cambria Math" panose="02040503050406030204" pitchFamily="18" charset="0"/>
                            <a:cs typeface="Arial" panose="020B0604020202020204" pitchFamily="34" charset="0"/>
                          </a:rPr>
                          <m:t>𝑣𝑎𝑝</m:t>
                        </m:r>
                        <m:r>
                          <a:rPr lang="fr-CH" b="0" i="1" baseline="-25000" dirty="0" smtClean="0">
                            <a:latin typeface="Cambria Math" panose="02040503050406030204" pitchFamily="18" charset="0"/>
                            <a:ea typeface="Cambria Math" panose="02040503050406030204" pitchFamily="18" charset="0"/>
                            <a:cs typeface="Arial" panose="020B0604020202020204" pitchFamily="34" charset="0"/>
                          </a:rPr>
                          <m:t> </m:t>
                        </m:r>
                        <m:r>
                          <a:rPr lang="fr-CH" b="0" i="1" baseline="-25000" dirty="0" smtClean="0">
                            <a:latin typeface="Cambria Math" panose="02040503050406030204" pitchFamily="18" charset="0"/>
                            <a:ea typeface="Cambria Math" panose="02040503050406030204" pitchFamily="18" charset="0"/>
                            <a:cs typeface="Arial" panose="020B0604020202020204" pitchFamily="34" charset="0"/>
                          </a:rPr>
                          <m:t>𝑒𝑎𝑢</m:t>
                        </m:r>
                      </m:e>
                    </m:d>
                    <m:r>
                      <a:rPr lang="fr-CH" b="0" i="1" dirty="0" smtClean="0">
                        <a:latin typeface="Cambria Math" panose="02040503050406030204" pitchFamily="18" charset="0"/>
                        <a:ea typeface="Cambria Math" panose="02040503050406030204" pitchFamily="18" charset="0"/>
                        <a:cs typeface="Arial" panose="020B0604020202020204" pitchFamily="34" charset="0"/>
                      </a:rPr>
                      <m:t>∙</m:t>
                    </m:r>
                    <m:r>
                      <a:rPr lang="fr-CH" b="0" i="1" dirty="0" smtClean="0">
                        <a:latin typeface="Cambria Math" panose="02040503050406030204" pitchFamily="18" charset="0"/>
                        <a:ea typeface="Cambria Math" panose="02040503050406030204" pitchFamily="18" charset="0"/>
                        <a:cs typeface="Arial" panose="020B0604020202020204" pitchFamily="34" charset="0"/>
                      </a:rPr>
                      <m:t>𝜃</m:t>
                    </m:r>
                    <m:r>
                      <a:rPr lang="fr-CH" b="0" i="1" dirty="0" smtClean="0">
                        <a:latin typeface="Cambria Math" panose="02040503050406030204" pitchFamily="18" charset="0"/>
                        <a:ea typeface="Cambria Math" panose="02040503050406030204" pitchFamily="18" charset="0"/>
                        <a:cs typeface="Arial" panose="020B0604020202020204" pitchFamily="34" charset="0"/>
                      </a:rPr>
                      <m:t>+</m:t>
                    </m:r>
                    <m:r>
                      <a:rPr lang="fr-CH" b="0" i="1" dirty="0" smtClean="0">
                        <a:latin typeface="Cambria Math" panose="02040503050406030204" pitchFamily="18" charset="0"/>
                        <a:ea typeface="Cambria Math" panose="02040503050406030204" pitchFamily="18" charset="0"/>
                        <a:cs typeface="Arial" panose="020B0604020202020204" pitchFamily="34" charset="0"/>
                      </a:rPr>
                      <m:t>𝐿</m:t>
                    </m:r>
                    <m:r>
                      <a:rPr lang="fr-CH" b="0" i="1" baseline="-25000" dirty="0" smtClean="0">
                        <a:latin typeface="Cambria Math" panose="02040503050406030204" pitchFamily="18" charset="0"/>
                        <a:ea typeface="Cambria Math" panose="02040503050406030204" pitchFamily="18" charset="0"/>
                        <a:cs typeface="Arial" panose="020B0604020202020204" pitchFamily="34" charset="0"/>
                      </a:rPr>
                      <m:t>é</m:t>
                    </m:r>
                    <m:r>
                      <a:rPr lang="fr-CH" b="0" i="1" baseline="-25000" dirty="0" smtClean="0">
                        <a:latin typeface="Cambria Math" panose="02040503050406030204" pitchFamily="18" charset="0"/>
                        <a:ea typeface="Cambria Math" panose="02040503050406030204" pitchFamily="18" charset="0"/>
                        <a:cs typeface="Arial" panose="020B0604020202020204" pitchFamily="34" charset="0"/>
                      </a:rPr>
                      <m:t>𝑣𝑎𝑝</m:t>
                    </m:r>
                    <m:r>
                      <a:rPr lang="fr-CH" b="0" i="1" baseline="-25000" dirty="0" smtClean="0">
                        <a:latin typeface="Cambria Math" panose="02040503050406030204" pitchFamily="18" charset="0"/>
                        <a:ea typeface="Cambria Math" panose="02040503050406030204" pitchFamily="18" charset="0"/>
                        <a:cs typeface="Arial" panose="020B0604020202020204" pitchFamily="34" charset="0"/>
                      </a:rPr>
                      <m:t> 0°</m:t>
                    </m:r>
                    <m:r>
                      <a:rPr lang="fr-CH" b="0" i="1" baseline="-25000" dirty="0" smtClean="0">
                        <a:latin typeface="Cambria Math" panose="02040503050406030204" pitchFamily="18" charset="0"/>
                        <a:ea typeface="Cambria Math" panose="02040503050406030204" pitchFamily="18" charset="0"/>
                        <a:cs typeface="Arial" panose="020B0604020202020204" pitchFamily="34" charset="0"/>
                      </a:rPr>
                      <m:t>𝐶</m:t>
                    </m:r>
                    <m:r>
                      <a:rPr lang="fr-CH" b="0" i="1" dirty="0" smtClean="0">
                        <a:latin typeface="Cambria Math" panose="02040503050406030204" pitchFamily="18" charset="0"/>
                        <a:ea typeface="Cambria Math" panose="02040503050406030204" pitchFamily="18" charset="0"/>
                        <a:cs typeface="Arial" panose="020B0604020202020204" pitchFamily="34" charset="0"/>
                      </a:rPr>
                      <m:t>∙</m:t>
                    </m:r>
                    <m:r>
                      <a:rPr lang="fr-CH" b="0" i="1" dirty="0" smtClean="0">
                        <a:latin typeface="Cambria Math" panose="02040503050406030204" pitchFamily="18" charset="0"/>
                        <a:ea typeface="Cambria Math" panose="02040503050406030204" pitchFamily="18" charset="0"/>
                        <a:cs typeface="Arial" panose="020B0604020202020204" pitchFamily="34" charset="0"/>
                      </a:rPr>
                      <m:t>𝑥</m:t>
                    </m:r>
                    <m:r>
                      <a:rPr lang="fr-CH" b="0" i="1" dirty="0" smtClean="0">
                        <a:latin typeface="Cambria Math" panose="02040503050406030204" pitchFamily="18" charset="0"/>
                        <a:ea typeface="Cambria Math" panose="02040503050406030204" pitchFamily="18" charset="0"/>
                        <a:cs typeface="Arial" panose="020B0604020202020204" pitchFamily="34" charset="0"/>
                      </a:rPr>
                      <m:t> </m:t>
                    </m:r>
                    <m:d>
                      <m:dPr>
                        <m:begChr m:val="["/>
                        <m:endChr m:val="]"/>
                        <m:ctrlPr>
                          <a:rPr lang="fr-CH" b="0" i="1" dirty="0" smtClean="0">
                            <a:latin typeface="Cambria Math" panose="02040503050406030204" pitchFamily="18" charset="0"/>
                            <a:ea typeface="Cambria Math" panose="02040503050406030204" pitchFamily="18" charset="0"/>
                            <a:cs typeface="Arial" panose="020B0604020202020204" pitchFamily="34" charset="0"/>
                          </a:rPr>
                        </m:ctrlPr>
                      </m:dPr>
                      <m:e>
                        <m:f>
                          <m:fPr>
                            <m:ctrlPr>
                              <a:rPr lang="fr-CH" b="0" i="1" dirty="0" smtClean="0">
                                <a:latin typeface="Cambria Math" panose="02040503050406030204" pitchFamily="18" charset="0"/>
                                <a:ea typeface="Cambria Math" panose="02040503050406030204" pitchFamily="18" charset="0"/>
                                <a:cs typeface="Arial" panose="020B0604020202020204" pitchFamily="34" charset="0"/>
                              </a:rPr>
                            </m:ctrlPr>
                          </m:fPr>
                          <m:num>
                            <m:r>
                              <a:rPr lang="fr-CH" b="0" i="1" dirty="0" smtClean="0">
                                <a:latin typeface="Cambria Math" panose="02040503050406030204" pitchFamily="18" charset="0"/>
                                <a:ea typeface="Cambria Math" panose="02040503050406030204" pitchFamily="18" charset="0"/>
                                <a:cs typeface="Arial" panose="020B0604020202020204" pitchFamily="34" charset="0"/>
                              </a:rPr>
                              <m:t>𝑘𝐽</m:t>
                            </m:r>
                          </m:num>
                          <m:den>
                            <m:r>
                              <a:rPr lang="fr-CH" b="0" i="1" dirty="0" smtClean="0">
                                <a:latin typeface="Cambria Math" panose="02040503050406030204" pitchFamily="18" charset="0"/>
                                <a:ea typeface="Cambria Math" panose="02040503050406030204" pitchFamily="18" charset="0"/>
                                <a:cs typeface="Arial" panose="020B0604020202020204" pitchFamily="34" charset="0"/>
                              </a:rPr>
                              <m:t>𝑘𝑔</m:t>
                            </m:r>
                            <m:r>
                              <a:rPr lang="fr-CH" b="0" i="1" baseline="-25000" dirty="0" smtClean="0">
                                <a:latin typeface="Cambria Math" panose="02040503050406030204" pitchFamily="18" charset="0"/>
                                <a:ea typeface="Cambria Math" panose="02040503050406030204" pitchFamily="18" charset="0"/>
                                <a:cs typeface="Arial" panose="020B0604020202020204" pitchFamily="34" charset="0"/>
                              </a:rPr>
                              <m:t>𝑣𝑎𝑝</m:t>
                            </m:r>
                            <m:r>
                              <a:rPr lang="fr-CH" b="0" i="1" baseline="-25000" dirty="0" smtClean="0">
                                <a:latin typeface="Cambria Math" panose="02040503050406030204" pitchFamily="18" charset="0"/>
                                <a:ea typeface="Cambria Math" panose="02040503050406030204" pitchFamily="18" charset="0"/>
                                <a:cs typeface="Arial" panose="020B0604020202020204" pitchFamily="34" charset="0"/>
                              </a:rPr>
                              <m:t> </m:t>
                            </m:r>
                            <m:r>
                              <a:rPr lang="fr-CH" b="0" i="1" baseline="-25000" dirty="0" smtClean="0">
                                <a:latin typeface="Cambria Math" panose="02040503050406030204" pitchFamily="18" charset="0"/>
                                <a:ea typeface="Cambria Math" panose="02040503050406030204" pitchFamily="18" charset="0"/>
                                <a:cs typeface="Arial" panose="020B0604020202020204" pitchFamily="34" charset="0"/>
                              </a:rPr>
                              <m:t>𝑒𝑎𝑢</m:t>
                            </m:r>
                          </m:den>
                        </m:f>
                      </m:e>
                    </m:d>
                  </m:oMath>
                </a14:m>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14:m>
                  <m:oMath xmlns:m="http://schemas.openxmlformats.org/officeDocument/2006/math">
                    <m:r>
                      <a:rPr lang="fr-CH"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𝑄</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𝑔𝑙𝑎𝑐𝑒</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𝑚𝑔𝑙𝑎𝑐𝑒</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𝐿</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𝑚𝑔𝑙𝑎𝑐𝑒</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𝐶𝑝</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𝑒𝑎𝑢</m:t>
                    </m:r>
                    <m:d>
                      <m:dPr>
                        <m:ctrlPr>
                          <a:rPr lang="fr-CH" b="0" i="1" baseline="-25000" smtClean="0">
                            <a:latin typeface="Cambria Math" panose="02040503050406030204" pitchFamily="18" charset="0"/>
                            <a:ea typeface="Cambria Math" panose="02040503050406030204" pitchFamily="18" charset="0"/>
                            <a:cs typeface="Arial" panose="020B0604020202020204" pitchFamily="34" charset="0"/>
                          </a:rPr>
                        </m:ctrlPr>
                      </m:dPr>
                      <m:e>
                        <m:r>
                          <a:rPr lang="fr-CH" b="0" i="1" smtClean="0">
                            <a:latin typeface="Cambria Math" panose="02040503050406030204" pitchFamily="18" charset="0"/>
                            <a:ea typeface="Cambria Math" panose="02040503050406030204" pitchFamily="18" charset="0"/>
                            <a:cs typeface="Arial" panose="020B0604020202020204" pitchFamily="34" charset="0"/>
                          </a:rPr>
                          <m:t>𝑇</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𝑓</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𝑇𝑖</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𝑔𝑙𝑎𝑐𝑒</m:t>
                        </m:r>
                      </m:e>
                    </m:d>
                  </m:oMath>
                </a14:m>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14:m>
                  <m:oMath xmlns:m="http://schemas.openxmlformats.org/officeDocument/2006/math">
                    <m:r>
                      <a:rPr lang="fr-CH"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𝑄</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𝑚𝑒𝑎𝑢</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𝐶𝑝</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𝑇𝑓</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𝑇𝑖</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b="0" i="1" smtClean="0">
                        <a:latin typeface="Cambria Math" panose="02040503050406030204" pitchFamily="18" charset="0"/>
                        <a:ea typeface="Cambria Math" panose="02040503050406030204" pitchFamily="18" charset="0"/>
                        <a:cs typeface="Arial" panose="020B0604020202020204" pitchFamily="34" charset="0"/>
                      </a:rPr>
                      <m:t>)</m:t>
                    </m:r>
                  </m:oMath>
                </a14:m>
                <a:endParaRPr lang="fr-CH"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CH"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14:m>
                  <m:oMath xmlns:m="http://schemas.openxmlformats.org/officeDocument/2006/math">
                    <m:r>
                      <a:rPr lang="fr-CH" b="0" i="1" smtClean="0">
                        <a:latin typeface="Cambria Math" panose="02040503050406030204" pitchFamily="18" charset="0"/>
                        <a:cs typeface="Arial" panose="020B0604020202020204" pitchFamily="34" charset="0"/>
                      </a:rPr>
                      <m:t>𝐸</m:t>
                    </m:r>
                    <m:r>
                      <a:rPr lang="fr-CH" b="0" i="1" baseline="-25000" smtClean="0">
                        <a:latin typeface="Cambria Math" panose="02040503050406030204" pitchFamily="18" charset="0"/>
                        <a:cs typeface="Arial" panose="020B0604020202020204" pitchFamily="34" charset="0"/>
                      </a:rPr>
                      <m:t>1</m:t>
                    </m:r>
                    <m:r>
                      <a:rPr lang="fr-CH" b="0" i="1" smtClean="0">
                        <a:latin typeface="Cambria Math" panose="02040503050406030204" pitchFamily="18" charset="0"/>
                        <a:cs typeface="Arial" panose="020B0604020202020204" pitchFamily="34" charset="0"/>
                      </a:rPr>
                      <m:t>=</m:t>
                    </m:r>
                    <m:r>
                      <a:rPr lang="fr-CH" b="0" i="1" smtClean="0">
                        <a:latin typeface="Cambria Math" panose="02040503050406030204" pitchFamily="18" charset="0"/>
                        <a:cs typeface="Arial" panose="020B0604020202020204" pitchFamily="34" charset="0"/>
                      </a:rPr>
                      <m:t>𝑉</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𝜌</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𝐶𝑝</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𝜃</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𝑉</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𝜌</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𝐿𝑣𝑎𝑝</m:t>
                    </m:r>
                    <m:r>
                      <a:rPr lang="fr-CH" b="0" i="0" baseline="-25000" smtClean="0">
                        <a:latin typeface="Cambria Math" panose="02040503050406030204" pitchFamily="18" charset="0"/>
                        <a:ea typeface="Cambria Math" panose="02040503050406030204" pitchFamily="18" charset="0"/>
                        <a:cs typeface="Arial" panose="020B0604020202020204" pitchFamily="34" charset="0"/>
                      </a:rPr>
                      <m:t> 100°</m:t>
                    </m:r>
                    <m:r>
                      <m:rPr>
                        <m:sty m:val="p"/>
                      </m:rPr>
                      <a:rPr lang="fr-CH" b="0" i="0" baseline="-25000" smtClean="0">
                        <a:latin typeface="Cambria Math" panose="02040503050406030204" pitchFamily="18" charset="0"/>
                        <a:ea typeface="Cambria Math" panose="02040503050406030204" pitchFamily="18" charset="0"/>
                        <a:cs typeface="Arial" panose="020B0604020202020204" pitchFamily="34" charset="0"/>
                      </a:rPr>
                      <m:t>C</m:t>
                    </m:r>
                  </m:oMath>
                </a14:m>
                <a:endParaRPr lang="fr-CH" b="0" baseline="-25000" dirty="0">
                  <a:latin typeface="Arial" panose="020B0604020202020204" pitchFamily="34" charset="0"/>
                  <a:ea typeface="Cambria Math" panose="02040503050406030204" pitchFamily="18" charset="0"/>
                  <a:cs typeface="Arial" panose="020B0604020202020204" pitchFamily="34" charset="0"/>
                </a:endParaRPr>
              </a:p>
              <a:p>
                <a:pPr marL="342900" indent="-342900">
                  <a:buFont typeface="Arial" panose="020B0604020202020204" pitchFamily="34" charset="0"/>
                  <a:buChar char="•"/>
                </a:pPr>
                <a:endParaRPr lang="fr-CH" baseline="-25000" dirty="0">
                  <a:latin typeface="Arial" panose="020B0604020202020204" pitchFamily="34" charset="0"/>
                  <a:ea typeface="Cambria Math" panose="02040503050406030204" pitchFamily="18" charset="0"/>
                  <a:cs typeface="Arial" panose="020B0604020202020204" pitchFamily="34" charset="0"/>
                </a:endParaRPr>
              </a:p>
              <a:p>
                <a:pPr marL="342900" indent="-342900">
                  <a:buFont typeface="Arial" panose="020B0604020202020204" pitchFamily="34" charset="0"/>
                  <a:buChar char="•"/>
                </a:pPr>
                <a14:m>
                  <m:oMath xmlns:m="http://schemas.openxmlformats.org/officeDocument/2006/math">
                    <m:r>
                      <a:rPr lang="fr-FR"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𝑥</m:t>
                    </m:r>
                    <m:r>
                      <a:rPr lang="fr-CH" b="0" i="1" smtClean="0">
                        <a:latin typeface="Cambria Math" panose="02040503050406030204" pitchFamily="18" charset="0"/>
                        <a:ea typeface="Cambria Math" panose="02040503050406030204" pitchFamily="18" charset="0"/>
                        <a:cs typeface="Arial" panose="020B0604020202020204" pitchFamily="34" charset="0"/>
                      </a:rPr>
                      <m:t>=</m:t>
                    </m:r>
                    <m:f>
                      <m:fPr>
                        <m:ctrlPr>
                          <a:rPr lang="fr-CH" b="0" i="1" smtClean="0">
                            <a:latin typeface="Cambria Math" panose="02040503050406030204" pitchFamily="18" charset="0"/>
                            <a:ea typeface="Cambria Math" panose="02040503050406030204" pitchFamily="18" charset="0"/>
                            <a:cs typeface="Arial" panose="020B0604020202020204" pitchFamily="34" charset="0"/>
                          </a:rPr>
                        </m:ctrlPr>
                      </m:fPr>
                      <m:num>
                        <m:r>
                          <a:rPr lang="fr-CH" b="0" i="1" smtClean="0">
                            <a:latin typeface="Cambria Math" panose="02040503050406030204" pitchFamily="18" charset="0"/>
                            <a:ea typeface="Cambria Math" panose="02040503050406030204" pitchFamily="18" charset="0"/>
                            <a:cs typeface="Arial" panose="020B0604020202020204" pitchFamily="34" charset="0"/>
                          </a:rPr>
                          <m:t>𝑚</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𝑎𝑝𝑝𝑜𝑟𝑡</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é</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𝑒</m:t>
                        </m:r>
                      </m:num>
                      <m:den>
                        <m:r>
                          <a:rPr lang="fr-CH" b="0" i="1" smtClean="0">
                            <a:latin typeface="Cambria Math" panose="02040503050406030204" pitchFamily="18" charset="0"/>
                            <a:ea typeface="Cambria Math" panose="02040503050406030204" pitchFamily="18" charset="0"/>
                            <a:cs typeface="Arial" panose="020B0604020202020204" pitchFamily="34" charset="0"/>
                          </a:rPr>
                          <m:t>𝑚</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𝑎𝑖𝑟</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𝑠𝑒𝑐</m:t>
                        </m:r>
                      </m:den>
                    </m:f>
                    <m:r>
                      <a:rPr lang="fr-CH" b="0" i="1" smtClean="0">
                        <a:latin typeface="Cambria Math" panose="02040503050406030204" pitchFamily="18" charset="0"/>
                        <a:ea typeface="Cambria Math" panose="02040503050406030204" pitchFamily="18" charset="0"/>
                        <a:cs typeface="Arial" panose="020B0604020202020204" pitchFamily="34" charset="0"/>
                      </a:rPr>
                      <m:t>=</m:t>
                    </m:r>
                    <m:f>
                      <m:fPr>
                        <m:ctrlPr>
                          <a:rPr lang="fr-CH" b="0" i="1" smtClean="0">
                            <a:latin typeface="Cambria Math" panose="02040503050406030204" pitchFamily="18" charset="0"/>
                            <a:ea typeface="Cambria Math" panose="02040503050406030204" pitchFamily="18" charset="0"/>
                            <a:cs typeface="Arial" panose="020B0604020202020204" pitchFamily="34" charset="0"/>
                          </a:rPr>
                        </m:ctrlPr>
                      </m:fPr>
                      <m:num>
                        <m:r>
                          <a:rPr lang="fr-CH" b="0" i="1" smtClean="0">
                            <a:latin typeface="Cambria Math" panose="02040503050406030204" pitchFamily="18" charset="0"/>
                            <a:ea typeface="Cambria Math" panose="02040503050406030204" pitchFamily="18" charset="0"/>
                            <a:cs typeface="Arial" panose="020B0604020202020204" pitchFamily="34" charset="0"/>
                          </a:rPr>
                          <m:t>𝜌</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b="0" i="1" smtClean="0">
                            <a:latin typeface="Cambria Math" panose="02040503050406030204" pitchFamily="18" charset="0"/>
                            <a:ea typeface="Cambria Math" panose="02040503050406030204" pitchFamily="18" charset="0"/>
                            <a:cs typeface="Arial" panose="020B0604020202020204" pitchFamily="34" charset="0"/>
                          </a:rPr>
                          <m:t>∙</m:t>
                        </m:r>
                        <m:r>
                          <a:rPr lang="fr-CH" b="0" i="1" smtClean="0">
                            <a:latin typeface="Cambria Math" panose="02040503050406030204" pitchFamily="18" charset="0"/>
                            <a:ea typeface="Cambria Math" panose="02040503050406030204" pitchFamily="18" charset="0"/>
                            <a:cs typeface="Arial" panose="020B0604020202020204" pitchFamily="34" charset="0"/>
                          </a:rPr>
                          <m:t>𝑉</m:t>
                        </m:r>
                      </m:num>
                      <m:den>
                        <m:r>
                          <a:rPr lang="fr-CH" b="0" i="1" smtClean="0">
                            <a:latin typeface="Cambria Math" panose="02040503050406030204" pitchFamily="18" charset="0"/>
                            <a:ea typeface="Cambria Math" panose="02040503050406030204" pitchFamily="18" charset="0"/>
                            <a:cs typeface="Arial" panose="020B0604020202020204" pitchFamily="34" charset="0"/>
                          </a:rPr>
                          <m:t>𝑚</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𝑎𝑖𝑟</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b="0" i="1" baseline="-25000" smtClean="0">
                            <a:latin typeface="Cambria Math" panose="02040503050406030204" pitchFamily="18" charset="0"/>
                            <a:ea typeface="Cambria Math" panose="02040503050406030204" pitchFamily="18" charset="0"/>
                            <a:cs typeface="Arial" panose="020B0604020202020204" pitchFamily="34" charset="0"/>
                          </a:rPr>
                          <m:t>𝑠𝑒𝑐</m:t>
                        </m:r>
                      </m:den>
                    </m:f>
                  </m:oMath>
                </a14:m>
                <a:br>
                  <a:rPr lang="fr-CH" b="0" baseline="-25000" dirty="0">
                    <a:latin typeface="Arial" panose="020B0604020202020204" pitchFamily="34" charset="0"/>
                    <a:ea typeface="Cambria Math" panose="02040503050406030204" pitchFamily="18" charset="0"/>
                    <a:cs typeface="Arial" panose="020B0604020202020204" pitchFamily="34" charset="0"/>
                  </a:rPr>
                </a:br>
                <a:endParaRPr lang="fr-CH" b="0" baseline="-25000" dirty="0">
                  <a:latin typeface="Arial" panose="020B0604020202020204" pitchFamily="34" charset="0"/>
                  <a:ea typeface="Cambria Math" panose="02040503050406030204" pitchFamily="18" charset="0"/>
                  <a:cs typeface="Arial" panose="020B0604020202020204" pitchFamily="34" charset="0"/>
                </a:endParaRPr>
              </a:p>
              <a:p>
                <a:br>
                  <a:rPr lang="fr-CH" sz="1700" dirty="0">
                    <a:latin typeface="Arial" panose="020B0604020202020204" pitchFamily="34" charset="0"/>
                    <a:cs typeface="Arial" panose="020B0604020202020204" pitchFamily="34" charset="0"/>
                  </a:rPr>
                </a:br>
                <a:endParaRPr lang="fr-FR" sz="1700" dirty="0">
                  <a:latin typeface="Arial" panose="020B0604020202020204" pitchFamily="34" charset="0"/>
                  <a:cs typeface="Arial" panose="020B0604020202020204" pitchFamily="34" charset="0"/>
                </a:endParaRPr>
              </a:p>
            </p:txBody>
          </p:sp>
        </mc:Choice>
        <mc:Fallback xmlns="">
          <p:sp>
            <p:nvSpPr>
              <p:cNvPr id="6" name="ZoneTexte 5">
                <a:extLst>
                  <a:ext uri="{FF2B5EF4-FFF2-40B4-BE49-F238E27FC236}">
                    <a16:creationId xmlns:a16="http://schemas.microsoft.com/office/drawing/2014/main" id="{F363BB6D-46A9-DB64-DD85-53C33F502860}"/>
                  </a:ext>
                </a:extLst>
              </p:cNvPr>
              <p:cNvSpPr txBox="1">
                <a:spLocks noRot="1" noChangeAspect="1" noMove="1" noResize="1" noEditPoints="1" noAdjustHandles="1" noChangeArrowheads="1" noChangeShapeType="1" noTextEdit="1"/>
              </p:cNvSpPr>
              <p:nvPr/>
            </p:nvSpPr>
            <p:spPr>
              <a:xfrm>
                <a:off x="272688" y="710056"/>
                <a:ext cx="5785659" cy="4971939"/>
              </a:xfrm>
              <a:prstGeom prst="rect">
                <a:avLst/>
              </a:prstGeom>
              <a:blipFill>
                <a:blip r:embed="rId2"/>
                <a:stretch>
                  <a:fillRect l="-738" t="-613"/>
                </a:stretch>
              </a:blipFill>
            </p:spPr>
            <p:txBody>
              <a:bodyPr/>
              <a:lstStyle/>
              <a:p>
                <a:r>
                  <a:rPr lang="fr-CH">
                    <a:noFill/>
                  </a:rPr>
                  <a:t> </a:t>
                </a:r>
              </a:p>
            </p:txBody>
          </p:sp>
        </mc:Fallback>
      </mc:AlternateContent>
      <p:sp>
        <p:nvSpPr>
          <p:cNvPr id="5" name="Google Shape;85;p1">
            <a:extLst>
              <a:ext uri="{FF2B5EF4-FFF2-40B4-BE49-F238E27FC236}">
                <a16:creationId xmlns:a16="http://schemas.microsoft.com/office/drawing/2014/main" id="{C59B8984-23A9-73E6-92DF-16DAB0EE0408}"/>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70634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B11F2C41-3C57-9722-28D3-CE7A243274A2}"/>
                  </a:ext>
                </a:extLst>
              </p:cNvPr>
              <p:cNvSpPr txBox="1"/>
              <p:nvPr/>
            </p:nvSpPr>
            <p:spPr>
              <a:xfrm>
                <a:off x="272689" y="710056"/>
                <a:ext cx="5626088" cy="5537734"/>
              </a:xfrm>
              <a:prstGeom prst="rect">
                <a:avLst/>
              </a:prstGeom>
              <a:noFill/>
            </p:spPr>
            <p:txBody>
              <a:bodyPr wrap="square" rtlCol="0">
                <a:spAutoFit/>
              </a:bodyPr>
              <a:lstStyle/>
              <a:p>
                <a:pPr marL="342900" indent="-342900">
                  <a:buAutoNum type="alphaUcPeriod"/>
                </a:pPr>
                <a:r>
                  <a:rPr lang="fr-CH" dirty="0">
                    <a:latin typeface="Arial" panose="020B0604020202020204" pitchFamily="34" charset="0"/>
                    <a:cs typeface="Arial" panose="020B0604020202020204" pitchFamily="34" charset="0"/>
                  </a:rPr>
                  <a:t>Questions</a:t>
                </a:r>
              </a:p>
              <a:p>
                <a:pPr marL="342900" indent="-342900">
                  <a:buAutoNum type="alphaUcPeriod"/>
                </a:pPr>
                <a:endParaRPr lang="fr-CH" dirty="0">
                  <a:latin typeface="Arial" panose="020B0604020202020204" pitchFamily="34" charset="0"/>
                  <a:cs typeface="Arial" panose="020B0604020202020204" pitchFamily="34" charset="0"/>
                </a:endParaRPr>
              </a:p>
              <a:p>
                <a:pPr marL="342900" indent="-342900">
                  <a:buFont typeface="+mj-lt"/>
                  <a:buAutoNum type="arabicPeriod"/>
                </a:pPr>
                <a:r>
                  <a:rPr lang="fr-FR" sz="1600" dirty="0">
                    <a:latin typeface="Arial" panose="020B0604020202020204" pitchFamily="34" charset="0"/>
                    <a:cs typeface="Arial" panose="020B0604020202020204" pitchFamily="34" charset="0"/>
                  </a:rPr>
                  <a:t>La densité d'un gaz est proportionnelle à sa masse volumique (notée </a:t>
                </a:r>
                <a:r>
                  <a:rPr lang="fr-FR" sz="1600" i="1" dirty="0">
                    <a:latin typeface="Arial" panose="020B0604020202020204" pitchFamily="34" charset="0"/>
                    <a:cs typeface="Arial" panose="020B0604020202020204" pitchFamily="34" charset="0"/>
                  </a:rPr>
                  <a:t>ρ</a:t>
                </a:r>
                <a:r>
                  <a:rPr lang="fr-FR" sz="1600" dirty="0">
                    <a:latin typeface="Arial" panose="020B0604020202020204" pitchFamily="34" charset="0"/>
                    <a:cs typeface="Arial" panose="020B0604020202020204" pitchFamily="34" charset="0"/>
                  </a:rPr>
                  <a:t>). D'après la loi des gaz parfait, on a : </a:t>
                </a: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14:m>
                  <m:oMath xmlns:m="http://schemas.openxmlformats.org/officeDocument/2006/math">
                    <m:r>
                      <a:rPr lang="fr-CH" sz="1600" i="1" dirty="0" smtClean="0">
                        <a:latin typeface="Cambria Math" panose="02040503050406030204" pitchFamily="18" charset="0"/>
                        <a:cs typeface="Arial" panose="020B0604020202020204" pitchFamily="34" charset="0"/>
                      </a:rPr>
                      <m:t>𝜌</m:t>
                    </m:r>
                    <m:r>
                      <a:rPr lang="fr-CH" sz="1600" i="1" dirty="0">
                        <a:latin typeface="Cambria Math" panose="02040503050406030204" pitchFamily="18" charset="0"/>
                        <a:cs typeface="Arial" panose="020B0604020202020204" pitchFamily="34" charset="0"/>
                      </a:rPr>
                      <m:t>=</m:t>
                    </m:r>
                    <m:f>
                      <m:fPr>
                        <m:ctrlPr>
                          <a:rPr lang="fr-CH" sz="1600" i="1" dirty="0" smtClean="0">
                            <a:latin typeface="Cambria Math" panose="02040503050406030204" pitchFamily="18" charset="0"/>
                            <a:cs typeface="Arial" panose="020B0604020202020204" pitchFamily="34" charset="0"/>
                          </a:rPr>
                        </m:ctrlPr>
                      </m:fPr>
                      <m:num>
                        <m:r>
                          <a:rPr lang="fr-CH" sz="1600" b="0" i="1" dirty="0" smtClean="0">
                            <a:latin typeface="Cambria Math" panose="02040503050406030204" pitchFamily="18" charset="0"/>
                            <a:cs typeface="Arial" panose="020B0604020202020204" pitchFamily="34" charset="0"/>
                          </a:rPr>
                          <m:t>𝑝</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𝑀</m:t>
                        </m:r>
                      </m:num>
                      <m:den>
                        <m:r>
                          <a:rPr lang="fr-CH" sz="1600" b="0" i="1" dirty="0" smtClean="0">
                            <a:latin typeface="Cambria Math" panose="02040503050406030204" pitchFamily="18" charset="0"/>
                            <a:cs typeface="Arial" panose="020B0604020202020204" pitchFamily="34" charset="0"/>
                          </a:rPr>
                          <m:t>𝑅</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𝑇</m:t>
                        </m:r>
                      </m:den>
                    </m:f>
                  </m:oMath>
                </a14:m>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À pression et température égales, la masse volumique d'un gaz est donc proportionnelle à sa masse molaire moléculaire. La masse molaire moléculaire de l'air sec est égale à 28,8 g/mol (cf. polycopié p.2,2); celle de l'eau est égale à 18 g/mol. La vapeur d'eau est donc moins dense que l'air sec. En humidifiant l'air tout en conservant la pression totale constante ainsi que la température, on remplace un composant du mélange gazeux (de l'air sec) par un composant moins dense (de la vapeur d'eau). </a:t>
                </a: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Dans les mêmes conditions de pression et température, l'air humide est donc moins dense que l'air sec ; et par conséquent, il a tendance à monter. </a:t>
                </a:r>
              </a:p>
            </p:txBody>
          </p:sp>
        </mc:Choice>
        <mc:Fallback xmlns="">
          <p:sp>
            <p:nvSpPr>
              <p:cNvPr id="11" name="ZoneTexte 10">
                <a:extLst>
                  <a:ext uri="{FF2B5EF4-FFF2-40B4-BE49-F238E27FC236}">
                    <a16:creationId xmlns:a16="http://schemas.microsoft.com/office/drawing/2014/main" id="{B11F2C41-3C57-9722-28D3-CE7A243274A2}"/>
                  </a:ext>
                </a:extLst>
              </p:cNvPr>
              <p:cNvSpPr txBox="1">
                <a:spLocks noRot="1" noChangeAspect="1" noMove="1" noResize="1" noEditPoints="1" noAdjustHandles="1" noChangeArrowheads="1" noChangeShapeType="1" noTextEdit="1"/>
              </p:cNvSpPr>
              <p:nvPr/>
            </p:nvSpPr>
            <p:spPr>
              <a:xfrm>
                <a:off x="272689" y="710056"/>
                <a:ext cx="5626088" cy="5537734"/>
              </a:xfrm>
              <a:prstGeom prst="rect">
                <a:avLst/>
              </a:prstGeom>
              <a:blipFill>
                <a:blip r:embed="rId2"/>
                <a:stretch>
                  <a:fillRect l="-758" t="-550" r="-1408" b="-440"/>
                </a:stretch>
              </a:blipFill>
            </p:spPr>
            <p:txBody>
              <a:bodyPr/>
              <a:lstStyle/>
              <a:p>
                <a:r>
                  <a:rPr lang="fr-CH">
                    <a:noFill/>
                  </a:rPr>
                  <a:t> </a:t>
                </a:r>
              </a:p>
            </p:txBody>
          </p:sp>
        </mc:Fallback>
      </mc:AlternateContent>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523220"/>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a:t>
            </a:r>
            <a:r>
              <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07</a:t>
            </a:r>
            <a:endPar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D18263F-005D-31EE-E501-BE29EF2B0FFB}"/>
                  </a:ext>
                </a:extLst>
              </p:cNvPr>
              <p:cNvSpPr txBox="1"/>
              <p:nvPr/>
            </p:nvSpPr>
            <p:spPr>
              <a:xfrm>
                <a:off x="6719762" y="1601550"/>
                <a:ext cx="4701274" cy="3754746"/>
              </a:xfrm>
              <a:prstGeom prst="rect">
                <a:avLst/>
              </a:prstGeom>
              <a:noFill/>
              <a:ln>
                <a:solidFill>
                  <a:schemeClr val="tx1"/>
                </a:solidFill>
                <a:prstDash val="dash"/>
              </a:ln>
            </p:spPr>
            <p:txBody>
              <a:bodyPr wrap="square" rtlCol="0">
                <a:spAutoFit/>
              </a:bodyPr>
              <a:lstStyle/>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p : 	pression du gaz </a:t>
                </a:r>
                <a14:m>
                  <m:oMath xmlns:m="http://schemas.openxmlformats.org/officeDocument/2006/math">
                    <m:d>
                      <m:dPr>
                        <m:begChr m:val="["/>
                        <m:endChr m:val="]"/>
                        <m:ctrlPr>
                          <a:rPr lang="fr-CH" sz="1600" i="1" smtClean="0">
                            <a:latin typeface="Cambria Math" panose="02040503050406030204" pitchFamily="18" charset="0"/>
                            <a:cs typeface="Arial" panose="020B0604020202020204" pitchFamily="34" charset="0"/>
                          </a:rPr>
                        </m:ctrlPr>
                      </m:dPr>
                      <m:e>
                        <m:f>
                          <m:fPr>
                            <m:ctrlPr>
                              <a:rPr lang="fr-CH" sz="1600" i="1" smtClean="0">
                                <a:latin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cs typeface="Arial" panose="020B0604020202020204" pitchFamily="34" charset="0"/>
                              </a:rPr>
                              <m:t>𝑁</m:t>
                            </m:r>
                          </m:num>
                          <m:den>
                            <m:r>
                              <a:rPr lang="fr-CH" sz="1600" b="0" i="1" smtClean="0">
                                <a:latin typeface="Cambria Math" panose="02040503050406030204" pitchFamily="18" charset="0"/>
                                <a:cs typeface="Arial" panose="020B0604020202020204" pitchFamily="34" charset="0"/>
                              </a:rPr>
                              <m:t>𝑚</m:t>
                            </m:r>
                            <m:r>
                              <a:rPr lang="fr-CH" sz="1600" b="0" i="1" baseline="30000" smtClean="0">
                                <a:latin typeface="Cambria Math" panose="02040503050406030204" pitchFamily="18" charset="0"/>
                                <a:cs typeface="Arial" panose="020B0604020202020204" pitchFamily="34" charset="0"/>
                              </a:rPr>
                              <m:t>2</m:t>
                            </m:r>
                          </m:den>
                        </m:f>
                      </m:e>
                    </m:d>
                  </m:oMath>
                </a14:m>
                <a:endParaRPr lang="fr-CH" sz="1600" i="1" baseline="-25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M :	masse molaire</a:t>
                </a:r>
                <a:r>
                  <a:rPr lang="fr-CH" sz="1600" i="1"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fr-CH" sz="1600" i="1" smtClean="0">
                            <a:latin typeface="Cambria Math" panose="02040503050406030204" pitchFamily="18" charset="0"/>
                            <a:cs typeface="Arial" panose="020B0604020202020204" pitchFamily="34" charset="0"/>
                          </a:rPr>
                        </m:ctrlPr>
                      </m:dPr>
                      <m:e>
                        <m:f>
                          <m:fPr>
                            <m:ctrlPr>
                              <a:rPr lang="fr-CH" sz="1600" i="1" smtClean="0">
                                <a:latin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cs typeface="Arial" panose="020B0604020202020204" pitchFamily="34" charset="0"/>
                              </a:rPr>
                              <m:t>𝑘𝑔</m:t>
                            </m:r>
                          </m:num>
                          <m:den>
                            <m:r>
                              <a:rPr lang="fr-CH" sz="1600" b="0" i="1" smtClean="0">
                                <a:latin typeface="Cambria Math" panose="02040503050406030204" pitchFamily="18" charset="0"/>
                                <a:cs typeface="Arial" panose="020B0604020202020204" pitchFamily="34" charset="0"/>
                              </a:rPr>
                              <m:t>𝑚𝑜𝑙</m:t>
                            </m:r>
                          </m:den>
                        </m:f>
                      </m:e>
                    </m:d>
                  </m:oMath>
                </a14:m>
                <a:endParaRPr lang="fr-CH" sz="1600" i="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R : 	8,317 </a:t>
                </a:r>
                <a14:m>
                  <m:oMath xmlns:m="http://schemas.openxmlformats.org/officeDocument/2006/math">
                    <m:d>
                      <m:dPr>
                        <m:begChr m:val="["/>
                        <m:endChr m:val="]"/>
                        <m:ctrlPr>
                          <a:rPr lang="fr-CH" sz="1600" i="1" smtClean="0">
                            <a:latin typeface="Cambria Math" panose="02040503050406030204" pitchFamily="18" charset="0"/>
                            <a:cs typeface="Arial" panose="020B0604020202020204" pitchFamily="34" charset="0"/>
                          </a:rPr>
                        </m:ctrlPr>
                      </m:dPr>
                      <m:e>
                        <m:f>
                          <m:fPr>
                            <m:ctrlPr>
                              <a:rPr lang="fr-CH" sz="1600" i="1" smtClean="0">
                                <a:latin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cs typeface="Arial" panose="020B0604020202020204" pitchFamily="34" charset="0"/>
                              </a:rPr>
                              <m:t>𝐽</m:t>
                            </m:r>
                          </m:num>
                          <m:den>
                            <m:r>
                              <a:rPr lang="fr-CH" sz="1600" b="0" i="1" smtClean="0">
                                <a:latin typeface="Cambria Math" panose="02040503050406030204" pitchFamily="18" charset="0"/>
                                <a:cs typeface="Arial" panose="020B0604020202020204" pitchFamily="34" charset="0"/>
                              </a:rPr>
                              <m:t>𝑚𝑜𝑙</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𝐾</m:t>
                            </m:r>
                          </m:den>
                        </m:f>
                      </m:e>
                    </m:d>
                  </m:oMath>
                </a14:m>
                <a:endParaRPr lang="fr-CH" sz="1600" i="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T : 	température </a:t>
                </a:r>
                <a14:m>
                  <m:oMath xmlns:m="http://schemas.openxmlformats.org/officeDocument/2006/math">
                    <m:d>
                      <m:dPr>
                        <m:begChr m:val="["/>
                        <m:endChr m:val="]"/>
                        <m:ctrlPr>
                          <a:rPr lang="fr-CH" sz="1600" i="1" smtClean="0">
                            <a:latin typeface="Cambria Math" panose="02040503050406030204" pitchFamily="18" charset="0"/>
                            <a:cs typeface="Arial" panose="020B0604020202020204" pitchFamily="34" charset="0"/>
                          </a:rPr>
                        </m:ctrlPr>
                      </m:dPr>
                      <m:e>
                        <m:r>
                          <a:rPr lang="fr-CH" sz="1600" b="0" i="1" smtClean="0">
                            <a:latin typeface="Cambria Math" panose="02040503050406030204" pitchFamily="18" charset="0"/>
                            <a:cs typeface="Arial" panose="020B0604020202020204" pitchFamily="34" charset="0"/>
                          </a:rPr>
                          <m:t>𝐾</m:t>
                        </m:r>
                      </m:e>
                    </m:d>
                  </m:oMath>
                </a14:m>
                <a:endParaRPr lang="fr-CH" sz="1600" i="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l-GR" sz="1600" dirty="0">
                    <a:latin typeface="Arial" panose="020B0604020202020204" pitchFamily="34" charset="0"/>
                    <a:cs typeface="Arial" panose="020B0604020202020204" pitchFamily="34" charset="0"/>
                  </a:rPr>
                  <a:t>Ρ</a:t>
                </a:r>
                <a:r>
                  <a:rPr lang="fr-CH" sz="1600" dirty="0">
                    <a:latin typeface="Arial" panose="020B0604020202020204" pitchFamily="34" charset="0"/>
                    <a:cs typeface="Arial" panose="020B0604020202020204" pitchFamily="34" charset="0"/>
                  </a:rPr>
                  <a:t> : 	masse volumique </a:t>
                </a:r>
                <a14:m>
                  <m:oMath xmlns:m="http://schemas.openxmlformats.org/officeDocument/2006/math">
                    <m:d>
                      <m:dPr>
                        <m:begChr m:val="["/>
                        <m:endChr m:val="]"/>
                        <m:ctrlPr>
                          <a:rPr lang="fr-CH" sz="1600" i="1" smtClean="0">
                            <a:latin typeface="Cambria Math" panose="02040503050406030204" pitchFamily="18" charset="0"/>
                            <a:cs typeface="Arial" panose="020B0604020202020204" pitchFamily="34" charset="0"/>
                          </a:rPr>
                        </m:ctrlPr>
                      </m:dPr>
                      <m:e>
                        <m:f>
                          <m:fPr>
                            <m:ctrlPr>
                              <a:rPr lang="fr-CH" sz="1600" i="1" smtClean="0">
                                <a:latin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cs typeface="Arial" panose="020B0604020202020204" pitchFamily="34" charset="0"/>
                              </a:rPr>
                              <m:t>𝑘𝑔</m:t>
                            </m:r>
                          </m:num>
                          <m:den>
                            <m:r>
                              <a:rPr lang="fr-CH" sz="1600" b="0" i="1" smtClean="0">
                                <a:latin typeface="Cambria Math" panose="02040503050406030204" pitchFamily="18" charset="0"/>
                                <a:cs typeface="Arial" panose="020B0604020202020204" pitchFamily="34" charset="0"/>
                              </a:rPr>
                              <m:t>𝑚</m:t>
                            </m:r>
                            <m:r>
                              <a:rPr lang="fr-CH" sz="1600" b="0" i="1" baseline="30000" smtClean="0">
                                <a:latin typeface="Cambria Math" panose="02040503050406030204" pitchFamily="18" charset="0"/>
                                <a:cs typeface="Arial" panose="020B0604020202020204" pitchFamily="34" charset="0"/>
                              </a:rPr>
                              <m:t>3</m:t>
                            </m:r>
                          </m:den>
                        </m:f>
                      </m:e>
                    </m:d>
                  </m:oMath>
                </a14:m>
                <a:br>
                  <a:rPr lang="fr-CH" sz="1600" i="1" dirty="0">
                    <a:latin typeface="Arial" panose="020B0604020202020204" pitchFamily="34" charset="0"/>
                    <a:cs typeface="Arial" panose="020B0604020202020204" pitchFamily="34" charset="0"/>
                  </a:rPr>
                </a:br>
                <a:br>
                  <a:rPr lang="fr-CH" sz="1600" i="1" dirty="0">
                    <a:latin typeface="Arial" panose="020B0604020202020204" pitchFamily="34" charset="0"/>
                    <a:cs typeface="Arial" panose="020B0604020202020204" pitchFamily="34" charset="0"/>
                  </a:rPr>
                </a:br>
                <a14:m>
                  <m:oMath xmlns:m="http://schemas.openxmlformats.org/officeDocument/2006/math">
                    <m:r>
                      <a:rPr lang="fr-CH" sz="1600" b="0" i="1" smtClean="0">
                        <a:latin typeface="Cambria Math" panose="02040503050406030204" pitchFamily="18" charset="0"/>
                        <a:cs typeface="Arial" panose="020B0604020202020204" pitchFamily="34" charset="0"/>
                      </a:rPr>
                      <m:t>𝑃𝑉</m:t>
                    </m:r>
                    <m:r>
                      <a:rPr lang="fr-CH" sz="1600" b="0" i="1" smtClean="0">
                        <a:latin typeface="Cambria Math" panose="02040503050406030204" pitchFamily="18" charset="0"/>
                        <a:cs typeface="Arial" panose="020B0604020202020204" pitchFamily="34" charset="0"/>
                      </a:rPr>
                      <m:t>=</m:t>
                    </m:r>
                    <m:r>
                      <a:rPr lang="fr-CH" sz="1600" b="0" i="1" smtClean="0">
                        <a:latin typeface="Cambria Math" panose="02040503050406030204" pitchFamily="18" charset="0"/>
                        <a:cs typeface="Arial" panose="020B0604020202020204" pitchFamily="34" charset="0"/>
                      </a:rPr>
                      <m:t>𝑛𝑅𝑇</m:t>
                    </m:r>
                    <m:r>
                      <a:rPr lang="fr-CH" sz="1600" b="0" i="1" smtClean="0">
                        <a:latin typeface="Cambria Math" panose="02040503050406030204" pitchFamily="18" charset="0"/>
                        <a:cs typeface="Arial" panose="020B0604020202020204" pitchFamily="34" charset="0"/>
                      </a:rPr>
                      <m:t>  →  </m:t>
                    </m:r>
                    <m:r>
                      <a:rPr lang="fr-CH" sz="1600" b="0" i="1" smtClean="0">
                        <a:latin typeface="Cambria Math" panose="02040503050406030204" pitchFamily="18" charset="0"/>
                        <a:ea typeface="Cambria Math" panose="02040503050406030204" pitchFamily="18" charset="0"/>
                        <a:cs typeface="Arial" panose="020B0604020202020204" pitchFamily="34" charset="0"/>
                      </a:rPr>
                      <m:t>𝜌</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𝑃𝑀</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𝑅𝑇</m:t>
                        </m:r>
                      </m:den>
                    </m:f>
                  </m:oMath>
                </a14:m>
                <a:endParaRPr lang="fr-CH" sz="1600" i="1" dirty="0">
                  <a:latin typeface="Arial" panose="020B0604020202020204" pitchFamily="34" charset="0"/>
                  <a:cs typeface="Arial" panose="020B0604020202020204" pitchFamily="34" charset="0"/>
                </a:endParaRPr>
              </a:p>
            </p:txBody>
          </p:sp>
        </mc:Choice>
        <mc:Fallback xmlns="">
          <p:sp>
            <p:nvSpPr>
              <p:cNvPr id="5" name="ZoneTexte 4">
                <a:extLst>
                  <a:ext uri="{FF2B5EF4-FFF2-40B4-BE49-F238E27FC236}">
                    <a16:creationId xmlns:a16="http://schemas.microsoft.com/office/drawing/2014/main" id="{6D18263F-005D-31EE-E501-BE29EF2B0FFB}"/>
                  </a:ext>
                </a:extLst>
              </p:cNvPr>
              <p:cNvSpPr txBox="1">
                <a:spLocks noRot="1" noChangeAspect="1" noMove="1" noResize="1" noEditPoints="1" noAdjustHandles="1" noChangeArrowheads="1" noChangeShapeType="1" noTextEdit="1"/>
              </p:cNvSpPr>
              <p:nvPr/>
            </p:nvSpPr>
            <p:spPr>
              <a:xfrm>
                <a:off x="6719762" y="1601550"/>
                <a:ext cx="4701274" cy="3754746"/>
              </a:xfrm>
              <a:prstGeom prst="rect">
                <a:avLst/>
              </a:prstGeom>
              <a:blipFill>
                <a:blip r:embed="rId3"/>
                <a:stretch>
                  <a:fillRect l="-388"/>
                </a:stretch>
              </a:blipFill>
              <a:ln>
                <a:solidFill>
                  <a:schemeClr val="tx1"/>
                </a:solidFill>
                <a:prstDash val="dash"/>
              </a:ln>
            </p:spPr>
            <p:txBody>
              <a:bodyPr/>
              <a:lstStyle/>
              <a:p>
                <a:r>
                  <a:rPr lang="fr-CH">
                    <a:noFill/>
                  </a:rPr>
                  <a:t> </a:t>
                </a:r>
              </a:p>
            </p:txBody>
          </p:sp>
        </mc:Fallback>
      </mc:AlternateContent>
      <p:sp>
        <p:nvSpPr>
          <p:cNvPr id="2" name="Google Shape;85;p1">
            <a:extLst>
              <a:ext uri="{FF2B5EF4-FFF2-40B4-BE49-F238E27FC236}">
                <a16:creationId xmlns:a16="http://schemas.microsoft.com/office/drawing/2014/main" id="{1ECDD11E-F544-6F59-E17E-AA7CA47954B3}"/>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51302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B11F2C41-3C57-9722-28D3-CE7A243274A2}"/>
              </a:ext>
            </a:extLst>
          </p:cNvPr>
          <p:cNvSpPr txBox="1"/>
          <p:nvPr/>
        </p:nvSpPr>
        <p:spPr>
          <a:xfrm>
            <a:off x="236900" y="294290"/>
            <a:ext cx="5626088" cy="6555641"/>
          </a:xfrm>
          <a:prstGeom prst="rect">
            <a:avLst/>
          </a:prstGeom>
          <a:noFill/>
        </p:spPr>
        <p:txBody>
          <a:bodyPr wrap="square" rtlCol="0">
            <a:spAutoFit/>
          </a:bodyPr>
          <a:lstStyle/>
          <a:p>
            <a:br>
              <a:rPr lang="fr-CH" dirty="0">
                <a:latin typeface="Arial" panose="020B0604020202020204" pitchFamily="34" charset="0"/>
                <a:cs typeface="Arial" panose="020B0604020202020204" pitchFamily="34" charset="0"/>
              </a:rPr>
            </a:br>
            <a:endParaRPr lang="fr-CH" dirty="0">
              <a:latin typeface="Arial" panose="020B0604020202020204" pitchFamily="34" charset="0"/>
              <a:cs typeface="Arial" panose="020B0604020202020204" pitchFamily="34" charset="0"/>
            </a:endParaRPr>
          </a:p>
          <a:p>
            <a:pPr marL="342900" indent="-342900">
              <a:buFont typeface="+mj-lt"/>
              <a:buAutoNum type="arabicPeriod" startAt="2"/>
            </a:pPr>
            <a:r>
              <a:rPr lang="fr-FR" sz="1600" dirty="0">
                <a:latin typeface="Arial" panose="020B0604020202020204" pitchFamily="34" charset="0"/>
                <a:cs typeface="Arial" panose="020B0604020202020204" pitchFamily="34" charset="0"/>
              </a:rPr>
              <a:t>Lorsque l'air passe sur le bulbe humide du thermomètre, </a:t>
            </a:r>
            <a:r>
              <a:rPr lang="fr-FR" sz="1600" b="1" dirty="0">
                <a:latin typeface="Arial" panose="020B0604020202020204" pitchFamily="34" charset="0"/>
                <a:cs typeface="Arial" panose="020B0604020202020204" pitchFamily="34" charset="0"/>
              </a:rPr>
              <a:t>une partie de l'eau s'évapore</a:t>
            </a:r>
            <a:r>
              <a:rPr lang="fr-FR" sz="1600" dirty="0">
                <a:latin typeface="Arial" panose="020B0604020202020204" pitchFamily="34" charset="0"/>
                <a:cs typeface="Arial" panose="020B0604020202020204" pitchFamily="34" charset="0"/>
              </a:rPr>
              <a:t>. Pour s'évaporer, l'eau a besoin d'énergie sous forme de chaleur. </a:t>
            </a:r>
            <a:r>
              <a:rPr lang="fr-FR" sz="1600" b="1" dirty="0">
                <a:latin typeface="Arial" panose="020B0604020202020204" pitchFamily="34" charset="0"/>
                <a:cs typeface="Arial" panose="020B0604020202020204" pitchFamily="34" charset="0"/>
              </a:rPr>
              <a:t>Cette énergie provient de l'air lui-même, qui se refroidit</a:t>
            </a:r>
            <a:r>
              <a:rPr lang="fr-FR" sz="1600" dirty="0">
                <a:latin typeface="Arial" panose="020B0604020202020204" pitchFamily="34" charset="0"/>
                <a:cs typeface="Arial" panose="020B0604020202020204" pitchFamily="34" charset="0"/>
              </a:rPr>
              <a:t>. </a:t>
            </a: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C'est le même principe qui nous fait ressentir du froid lorsque nous sortons mouillés de la douche : l'eau sur notre peau s'évapore en absorbant de la chaleur de notre corps.</a:t>
            </a: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Pendant ce processus, l'enthalpie totale (ou énergie totale par unité de masse d'air) reste approximativement constante. En effet, l'énergie perdue sous forme de chaleur sensible (</a:t>
            </a:r>
            <a:r>
              <a:rPr lang="fr-FR" sz="1600" dirty="0">
                <a:latin typeface="Cambria Math" panose="02040503050406030204" pitchFamily="18" charset="0"/>
                <a:ea typeface="Cambria Math" panose="02040503050406030204" pitchFamily="18" charset="0"/>
                <a:cs typeface="Arial" panose="020B0604020202020204" pitchFamily="34" charset="0"/>
              </a:rPr>
              <a:t>𝑚</a:t>
            </a:r>
            <a:r>
              <a:rPr lang="fr-FR" sz="1600" baseline="-25000" dirty="0">
                <a:latin typeface="Cambria Math" panose="02040503050406030204" pitchFamily="18" charset="0"/>
                <a:ea typeface="Cambria Math" panose="02040503050406030204" pitchFamily="18" charset="0"/>
                <a:cs typeface="Arial" panose="020B0604020202020204" pitchFamily="34" charset="0"/>
              </a:rPr>
              <a:t>air</a:t>
            </a:r>
            <a:r>
              <a:rPr lang="fr-FR" sz="1600" dirty="0">
                <a:latin typeface="Cambria Math" panose="02040503050406030204" pitchFamily="18" charset="0"/>
                <a:ea typeface="Cambria Math" panose="02040503050406030204" pitchFamily="18" charset="0"/>
                <a:cs typeface="Arial" panose="020B0604020202020204" pitchFamily="34" charset="0"/>
              </a:rPr>
              <a:t>⋅𝐶</a:t>
            </a:r>
            <a:r>
              <a:rPr lang="fr-FR" sz="1600" baseline="-25000" dirty="0">
                <a:latin typeface="Cambria Math" panose="02040503050406030204" pitchFamily="18" charset="0"/>
                <a:ea typeface="Cambria Math" panose="02040503050406030204" pitchFamily="18" charset="0"/>
                <a:cs typeface="Arial" panose="020B0604020202020204" pitchFamily="34" charset="0"/>
              </a:rPr>
              <a:t>𝑝</a:t>
            </a:r>
            <a:r>
              <a:rPr lang="fr-FR" sz="1600" dirty="0">
                <a:latin typeface="Cambria Math" panose="02040503050406030204" pitchFamily="18" charset="0"/>
                <a:ea typeface="Cambria Math" panose="02040503050406030204" pitchFamily="18" charset="0"/>
                <a:cs typeface="Arial" panose="020B0604020202020204" pitchFamily="34" charset="0"/>
              </a:rPr>
              <a:t>⋅𝛥</a:t>
            </a:r>
            <a:r>
              <a:rPr lang="el-GR" sz="1600" dirty="0">
                <a:latin typeface="Cambria Math" panose="02040503050406030204" pitchFamily="18" charset="0"/>
                <a:ea typeface="Cambria Math" panose="02040503050406030204" pitchFamily="18" charset="0"/>
                <a:cs typeface="Arial" panose="020B0604020202020204" pitchFamily="34" charset="0"/>
              </a:rPr>
              <a:t>θ</a:t>
            </a:r>
            <a:r>
              <a:rPr lang="fr-FR" sz="1600" dirty="0">
                <a:latin typeface="Arial" panose="020B0604020202020204" pitchFamily="34" charset="0"/>
                <a:cs typeface="Arial" panose="020B0604020202020204" pitchFamily="34" charset="0"/>
              </a:rPr>
              <a:t>) (diminution de la température de l'air) est compensée par l'augmentation de la chaleur latente (</a:t>
            </a:r>
            <a:r>
              <a:rPr lang="fr-FR" sz="1600" dirty="0">
                <a:latin typeface="Cambria Math" panose="02040503050406030204" pitchFamily="18" charset="0"/>
                <a:ea typeface="Cambria Math" panose="02040503050406030204" pitchFamily="18" charset="0"/>
                <a:cs typeface="Arial" panose="020B0604020202020204" pitchFamily="34" charset="0"/>
              </a:rPr>
              <a:t>𝛥𝑚</a:t>
            </a:r>
            <a:r>
              <a:rPr lang="fr-FR" sz="1600" baseline="-25000" dirty="0">
                <a:latin typeface="Cambria Math" panose="02040503050406030204" pitchFamily="18" charset="0"/>
                <a:ea typeface="Cambria Math" panose="02040503050406030204" pitchFamily="18" charset="0"/>
                <a:cs typeface="Arial" panose="020B0604020202020204" pitchFamily="34" charset="0"/>
              </a:rPr>
              <a:t>évaporée</a:t>
            </a:r>
            <a:r>
              <a:rPr lang="fr-FR" sz="1600" dirty="0">
                <a:latin typeface="Cambria Math" panose="02040503050406030204" pitchFamily="18" charset="0"/>
                <a:ea typeface="Cambria Math" panose="02040503050406030204" pitchFamily="18" charset="0"/>
                <a:cs typeface="Arial" panose="020B0604020202020204" pitchFamily="34" charset="0"/>
              </a:rPr>
              <a:t>⋅𝐿</a:t>
            </a:r>
            <a:r>
              <a:rPr lang="fr-FR" sz="1600" dirty="0">
                <a:latin typeface="Arial" panose="020B0604020202020204" pitchFamily="34" charset="0"/>
                <a:cs typeface="Arial" panose="020B0604020202020204" pitchFamily="34" charset="0"/>
              </a:rPr>
              <a:t>) (l'énergie nécessaire à l'évaporation de l'eau). </a:t>
            </a: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C'est le même principe que la transpiration : en s'évaporant, la sueur absorbe la chaleur de la peau, nous refroidissant. Plus l'air est sec, plus l'évaporation est efficace.</a:t>
            </a:r>
            <a:br>
              <a:rPr lang="fr-FR" sz="1600" dirty="0">
                <a:latin typeface="Arial" panose="020B0604020202020204" pitchFamily="34" charset="0"/>
                <a:cs typeface="Arial" panose="020B0604020202020204" pitchFamily="34" charset="0"/>
              </a:rPr>
            </a:br>
            <a:br>
              <a:rPr lang="fr-FR" sz="1600" dirty="0">
                <a:latin typeface="Arial" panose="020B0604020202020204" pitchFamily="34" charset="0"/>
                <a:cs typeface="Arial" panose="020B0604020202020204" pitchFamily="34" charset="0"/>
              </a:rPr>
            </a:br>
            <a:endParaRPr lang="fr-FR" sz="16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523220"/>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07</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Image 12">
            <a:extLst>
              <a:ext uri="{FF2B5EF4-FFF2-40B4-BE49-F238E27FC236}">
                <a16:creationId xmlns:a16="http://schemas.microsoft.com/office/drawing/2014/main" id="{251847B5-37E5-8FEF-D5A2-EFC9321A4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124" y="1437606"/>
            <a:ext cx="5783348" cy="3982787"/>
          </a:xfrm>
          <a:prstGeom prst="rect">
            <a:avLst/>
          </a:prstGeom>
        </p:spPr>
      </p:pic>
      <p:cxnSp>
        <p:nvCxnSpPr>
          <p:cNvPr id="19" name="Connecteur droit 18">
            <a:extLst>
              <a:ext uri="{FF2B5EF4-FFF2-40B4-BE49-F238E27FC236}">
                <a16:creationId xmlns:a16="http://schemas.microsoft.com/office/drawing/2014/main" id="{9D2EE361-15FC-3233-95CB-85551133A5B8}"/>
              </a:ext>
            </a:extLst>
          </p:cNvPr>
          <p:cNvCxnSpPr>
            <a:cxnSpLocks/>
          </p:cNvCxnSpPr>
          <p:nvPr/>
        </p:nvCxnSpPr>
        <p:spPr>
          <a:xfrm>
            <a:off x="8119110" y="2758440"/>
            <a:ext cx="1000506" cy="613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1A470BE2-0004-32BE-ADC7-FDF6FBAA05A8}"/>
              </a:ext>
            </a:extLst>
          </p:cNvPr>
          <p:cNvCxnSpPr/>
          <p:nvPr/>
        </p:nvCxnSpPr>
        <p:spPr>
          <a:xfrm>
            <a:off x="9117330" y="3372323"/>
            <a:ext cx="678180" cy="39957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C8893A8B-E7A5-CECF-7319-B73305BE9174}"/>
              </a:ext>
            </a:extLst>
          </p:cNvPr>
          <p:cNvSpPr/>
          <p:nvPr/>
        </p:nvSpPr>
        <p:spPr>
          <a:xfrm>
            <a:off x="8084820" y="2716530"/>
            <a:ext cx="72390" cy="7239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Ellipse 23">
            <a:extLst>
              <a:ext uri="{FF2B5EF4-FFF2-40B4-BE49-F238E27FC236}">
                <a16:creationId xmlns:a16="http://schemas.microsoft.com/office/drawing/2014/main" id="{3B86E65C-0D95-1D17-B395-E076DAA69472}"/>
              </a:ext>
            </a:extLst>
          </p:cNvPr>
          <p:cNvSpPr/>
          <p:nvPr/>
        </p:nvSpPr>
        <p:spPr>
          <a:xfrm>
            <a:off x="9064798" y="3322342"/>
            <a:ext cx="72390" cy="7239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8" name="Connecteur droit 27">
            <a:extLst>
              <a:ext uri="{FF2B5EF4-FFF2-40B4-BE49-F238E27FC236}">
                <a16:creationId xmlns:a16="http://schemas.microsoft.com/office/drawing/2014/main" id="{A5336B64-464C-FC9C-688C-2E7BD8B18082}"/>
              </a:ext>
            </a:extLst>
          </p:cNvPr>
          <p:cNvCxnSpPr/>
          <p:nvPr/>
        </p:nvCxnSpPr>
        <p:spPr>
          <a:xfrm flipH="1" flipV="1">
            <a:off x="8619363" y="2996565"/>
            <a:ext cx="17907" cy="838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6BCA63A7-803C-F95B-AB63-4C8CD154F70E}"/>
              </a:ext>
            </a:extLst>
          </p:cNvPr>
          <p:cNvCxnSpPr>
            <a:cxnSpLocks/>
          </p:cNvCxnSpPr>
          <p:nvPr/>
        </p:nvCxnSpPr>
        <p:spPr>
          <a:xfrm flipH="1">
            <a:off x="8559737" y="3080385"/>
            <a:ext cx="775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85;p1">
            <a:extLst>
              <a:ext uri="{FF2B5EF4-FFF2-40B4-BE49-F238E27FC236}">
                <a16:creationId xmlns:a16="http://schemas.microsoft.com/office/drawing/2014/main" id="{65DD1534-C49A-73CD-AA88-3DD48BDC3B1A}"/>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147838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B11F2C41-3C57-9722-28D3-CE7A243274A2}"/>
              </a:ext>
            </a:extLst>
          </p:cNvPr>
          <p:cNvSpPr txBox="1"/>
          <p:nvPr/>
        </p:nvSpPr>
        <p:spPr>
          <a:xfrm>
            <a:off x="272689" y="710056"/>
            <a:ext cx="5626088" cy="2616101"/>
          </a:xfrm>
          <a:prstGeom prst="rect">
            <a:avLst/>
          </a:prstGeom>
          <a:noFill/>
        </p:spPr>
        <p:txBody>
          <a:bodyPr wrap="square" rtlCol="0">
            <a:spAutoFit/>
          </a:bodyPr>
          <a:lstStyle/>
          <a:p>
            <a:br>
              <a:rPr lang="fr-CH" dirty="0">
                <a:latin typeface="Arial" panose="020B0604020202020204" pitchFamily="34" charset="0"/>
                <a:cs typeface="Arial" panose="020B0604020202020204" pitchFamily="34" charset="0"/>
              </a:rPr>
            </a:br>
            <a:endParaRPr lang="fr-CH" dirty="0">
              <a:latin typeface="Arial" panose="020B0604020202020204" pitchFamily="34" charset="0"/>
              <a:cs typeface="Arial" panose="020B0604020202020204" pitchFamily="34" charset="0"/>
            </a:endParaRPr>
          </a:p>
          <a:p>
            <a:pPr marL="342900" indent="-342900">
              <a:buFont typeface="+mj-lt"/>
              <a:buAutoNum type="arabicPeriod" startAt="2"/>
            </a:pPr>
            <a:r>
              <a:rPr lang="fr-FR" sz="1600" dirty="0">
                <a:latin typeface="Arial" panose="020B0604020202020204" pitchFamily="34" charset="0"/>
                <a:cs typeface="Arial" panose="020B0604020202020204" pitchFamily="34" charset="0"/>
              </a:rPr>
              <a:t>Dans le diagramme psychrométrique, </a:t>
            </a:r>
            <a:r>
              <a:rPr lang="fr-FR" sz="1600" b="1" dirty="0">
                <a:latin typeface="Arial" panose="020B0604020202020204" pitchFamily="34" charset="0"/>
                <a:cs typeface="Arial" panose="020B0604020202020204" pitchFamily="34" charset="0"/>
              </a:rPr>
              <a:t>le refroidissement adiabatique de l'air suit une ligne à enthalpie constante</a:t>
            </a:r>
            <a:r>
              <a:rPr lang="fr-FR" sz="1600" dirty="0">
                <a:latin typeface="Arial" panose="020B0604020202020204" pitchFamily="34" charset="0"/>
                <a:cs typeface="Arial" panose="020B0604020202020204" pitchFamily="34" charset="0"/>
              </a:rPr>
              <a:t>, appelée </a:t>
            </a:r>
            <a:r>
              <a:rPr lang="fr-FR" sz="1600" b="1" dirty="0">
                <a:latin typeface="Arial" panose="020B0604020202020204" pitchFamily="34" charset="0"/>
                <a:cs typeface="Arial" panose="020B0604020202020204" pitchFamily="34" charset="0"/>
              </a:rPr>
              <a:t>ligne d'évaporation </a:t>
            </a:r>
            <a:r>
              <a:rPr lang="fr-FR" sz="1600" dirty="0">
                <a:latin typeface="Arial" panose="020B0604020202020204" pitchFamily="34" charset="0"/>
                <a:cs typeface="Arial" panose="020B0604020202020204" pitchFamily="34" charset="0"/>
              </a:rPr>
              <a:t>ou ligne adiabatique. Cette ligne part de la température, montrant la diminution de la température de l'air et l'augmentation de l'humidité relative. Si l'air atteint le point de saturation (100 % HR), le processus s'arrête car il ne peut plus absorber d'eau supplémentaire.</a:t>
            </a:r>
          </a:p>
        </p:txBody>
      </p:sp>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523220"/>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07</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Image 12">
            <a:extLst>
              <a:ext uri="{FF2B5EF4-FFF2-40B4-BE49-F238E27FC236}">
                <a16:creationId xmlns:a16="http://schemas.microsoft.com/office/drawing/2014/main" id="{251847B5-37E5-8FEF-D5A2-EFC9321A4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124" y="1437606"/>
            <a:ext cx="5783348" cy="3982787"/>
          </a:xfrm>
          <a:prstGeom prst="rect">
            <a:avLst/>
          </a:prstGeom>
        </p:spPr>
      </p:pic>
      <p:cxnSp>
        <p:nvCxnSpPr>
          <p:cNvPr id="19" name="Connecteur droit 18">
            <a:extLst>
              <a:ext uri="{FF2B5EF4-FFF2-40B4-BE49-F238E27FC236}">
                <a16:creationId xmlns:a16="http://schemas.microsoft.com/office/drawing/2014/main" id="{9D2EE361-15FC-3233-95CB-85551133A5B8}"/>
              </a:ext>
            </a:extLst>
          </p:cNvPr>
          <p:cNvCxnSpPr>
            <a:cxnSpLocks/>
          </p:cNvCxnSpPr>
          <p:nvPr/>
        </p:nvCxnSpPr>
        <p:spPr>
          <a:xfrm>
            <a:off x="8119110" y="2758440"/>
            <a:ext cx="1000506" cy="613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1A470BE2-0004-32BE-ADC7-FDF6FBAA05A8}"/>
              </a:ext>
            </a:extLst>
          </p:cNvPr>
          <p:cNvCxnSpPr/>
          <p:nvPr/>
        </p:nvCxnSpPr>
        <p:spPr>
          <a:xfrm>
            <a:off x="9117330" y="3372323"/>
            <a:ext cx="678180" cy="39957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C8893A8B-E7A5-CECF-7319-B73305BE9174}"/>
              </a:ext>
            </a:extLst>
          </p:cNvPr>
          <p:cNvSpPr/>
          <p:nvPr/>
        </p:nvSpPr>
        <p:spPr>
          <a:xfrm>
            <a:off x="8084820" y="2716530"/>
            <a:ext cx="72390" cy="7239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Ellipse 23">
            <a:extLst>
              <a:ext uri="{FF2B5EF4-FFF2-40B4-BE49-F238E27FC236}">
                <a16:creationId xmlns:a16="http://schemas.microsoft.com/office/drawing/2014/main" id="{3B86E65C-0D95-1D17-B395-E076DAA69472}"/>
              </a:ext>
            </a:extLst>
          </p:cNvPr>
          <p:cNvSpPr/>
          <p:nvPr/>
        </p:nvSpPr>
        <p:spPr>
          <a:xfrm>
            <a:off x="9064798" y="3322342"/>
            <a:ext cx="72390" cy="7239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8" name="Connecteur droit 27">
            <a:extLst>
              <a:ext uri="{FF2B5EF4-FFF2-40B4-BE49-F238E27FC236}">
                <a16:creationId xmlns:a16="http://schemas.microsoft.com/office/drawing/2014/main" id="{A5336B64-464C-FC9C-688C-2E7BD8B18082}"/>
              </a:ext>
            </a:extLst>
          </p:cNvPr>
          <p:cNvCxnSpPr/>
          <p:nvPr/>
        </p:nvCxnSpPr>
        <p:spPr>
          <a:xfrm flipH="1" flipV="1">
            <a:off x="8619363" y="2996565"/>
            <a:ext cx="17907" cy="838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6BCA63A7-803C-F95B-AB63-4C8CD154F70E}"/>
              </a:ext>
            </a:extLst>
          </p:cNvPr>
          <p:cNvCxnSpPr>
            <a:cxnSpLocks/>
          </p:cNvCxnSpPr>
          <p:nvPr/>
        </p:nvCxnSpPr>
        <p:spPr>
          <a:xfrm flipH="1">
            <a:off x="8559737" y="3080385"/>
            <a:ext cx="775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85;p1">
            <a:extLst>
              <a:ext uri="{FF2B5EF4-FFF2-40B4-BE49-F238E27FC236}">
                <a16:creationId xmlns:a16="http://schemas.microsoft.com/office/drawing/2014/main" id="{65DD1534-C49A-73CD-AA88-3DD48BDC3B1A}"/>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219935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B11F2C41-3C57-9722-28D3-CE7A243274A2}"/>
              </a:ext>
            </a:extLst>
          </p:cNvPr>
          <p:cNvSpPr txBox="1"/>
          <p:nvPr/>
        </p:nvSpPr>
        <p:spPr>
          <a:xfrm>
            <a:off x="272689" y="710056"/>
            <a:ext cx="5626088" cy="5570756"/>
          </a:xfrm>
          <a:prstGeom prst="rect">
            <a:avLst/>
          </a:prstGeom>
          <a:noFill/>
        </p:spPr>
        <p:txBody>
          <a:bodyPr wrap="square" rtlCol="0">
            <a:spAutoFit/>
          </a:bodyPr>
          <a:lstStyle/>
          <a:p>
            <a:br>
              <a:rPr lang="fr-CH" dirty="0">
                <a:latin typeface="Arial" panose="020B0604020202020204" pitchFamily="34" charset="0"/>
                <a:cs typeface="Arial" panose="020B0604020202020204" pitchFamily="34" charset="0"/>
              </a:rPr>
            </a:br>
            <a:endParaRPr lang="fr-CH" dirty="0">
              <a:latin typeface="Arial" panose="020B0604020202020204" pitchFamily="34" charset="0"/>
              <a:cs typeface="Arial" panose="020B0604020202020204" pitchFamily="34" charset="0"/>
            </a:endParaRPr>
          </a:p>
          <a:p>
            <a:pPr marL="342900" indent="-342900">
              <a:buFont typeface="+mj-lt"/>
              <a:buAutoNum type="arabicPeriod" startAt="3"/>
            </a:pPr>
            <a:r>
              <a:rPr lang="fr-FR" sz="1600" b="0" i="0" u="none" strike="noStrike" baseline="0" dirty="0">
                <a:solidFill>
                  <a:srgbClr val="000000"/>
                </a:solidFill>
                <a:latin typeface="Arial" panose="020B0604020202020204" pitchFamily="34" charset="0"/>
                <a:cs typeface="Arial" panose="020B0604020202020204" pitchFamily="34" charset="0"/>
              </a:rPr>
              <a:t>En se balançant, « l'oiseau buveur » évapore de l'eau grâce à son bec. Mais l'air sous la cloche finit par se saturer en vapeur d'eau, et cette évaporation ne peut plus avoir lieu. À ce moment-là, HR = 100 % et les températures « sèche » et « humide » sont égales. Par conséquent, le bec n'est plus un point froid. L'oiseau arrête donc de se balancer.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4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Il existe plusieurs méthodes pour le faire repartir :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4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 Augmenter la température de l'air sous la cloche, ce qui a pour conséquence de baisser l'humidité relative (HR &lt; 100 %). </a:t>
            </a: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 Mettre un point froid sur l'enveloppe de la cloche, ce qui a pour but de condenser l'humidité (point de rosée), et donc de diminuer la teneur en vapeur d'eau ; l'air sous la cloche n'est alors plus saturé. </a:t>
            </a: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 Introduire un produit dessicatif (par exemple une gaze hydrophile : « qui absorbe l'eau »), ce qui diminuera également la teneur en vapeur d'eau. </a:t>
            </a:r>
            <a:endParaRPr lang="fr-FR" sz="16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523220"/>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07</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Image 2">
            <a:extLst>
              <a:ext uri="{FF2B5EF4-FFF2-40B4-BE49-F238E27FC236}">
                <a16:creationId xmlns:a16="http://schemas.microsoft.com/office/drawing/2014/main" id="{18E82046-D8AB-B430-5D0C-8A550E883E66}"/>
              </a:ext>
            </a:extLst>
          </p:cNvPr>
          <p:cNvPicPr>
            <a:picLocks noChangeAspect="1"/>
          </p:cNvPicPr>
          <p:nvPr/>
        </p:nvPicPr>
        <p:blipFill>
          <a:blip r:embed="rId2">
            <a:extLst>
              <a:ext uri="{28A0092B-C50C-407E-A947-70E740481C1C}">
                <a14:useLocalDpi xmlns:a14="http://schemas.microsoft.com/office/drawing/2010/main" val="0"/>
              </a:ext>
            </a:extLst>
          </a:blip>
          <a:srcRect l="9668" r="1471"/>
          <a:stretch/>
        </p:blipFill>
        <p:spPr>
          <a:xfrm>
            <a:off x="6170813" y="2249218"/>
            <a:ext cx="5785658" cy="2359564"/>
          </a:xfrm>
          <a:prstGeom prst="rect">
            <a:avLst/>
          </a:prstGeom>
        </p:spPr>
      </p:pic>
      <p:sp>
        <p:nvSpPr>
          <p:cNvPr id="6" name="Forme libre : forme 5">
            <a:extLst>
              <a:ext uri="{FF2B5EF4-FFF2-40B4-BE49-F238E27FC236}">
                <a16:creationId xmlns:a16="http://schemas.microsoft.com/office/drawing/2014/main" id="{CAFE5E21-2B19-735A-4794-9813793AF4A9}"/>
              </a:ext>
            </a:extLst>
          </p:cNvPr>
          <p:cNvSpPr/>
          <p:nvPr/>
        </p:nvSpPr>
        <p:spPr>
          <a:xfrm>
            <a:off x="5994400" y="2161309"/>
            <a:ext cx="2216727" cy="932873"/>
          </a:xfrm>
          <a:custGeom>
            <a:avLst/>
            <a:gdLst>
              <a:gd name="connsiteX0" fmla="*/ 147782 w 2216727"/>
              <a:gd name="connsiteY0" fmla="*/ 932873 h 932873"/>
              <a:gd name="connsiteX1" fmla="*/ 729673 w 2216727"/>
              <a:gd name="connsiteY1" fmla="*/ 646546 h 932873"/>
              <a:gd name="connsiteX2" fmla="*/ 1745673 w 2216727"/>
              <a:gd name="connsiteY2" fmla="*/ 720436 h 932873"/>
              <a:gd name="connsiteX3" fmla="*/ 2161309 w 2216727"/>
              <a:gd name="connsiteY3" fmla="*/ 692727 h 932873"/>
              <a:gd name="connsiteX4" fmla="*/ 2216727 w 2216727"/>
              <a:gd name="connsiteY4" fmla="*/ 387927 h 932873"/>
              <a:gd name="connsiteX5" fmla="*/ 1348509 w 2216727"/>
              <a:gd name="connsiteY5" fmla="*/ 0 h 932873"/>
              <a:gd name="connsiteX6" fmla="*/ 138545 w 2216727"/>
              <a:gd name="connsiteY6" fmla="*/ 27709 h 932873"/>
              <a:gd name="connsiteX7" fmla="*/ 0 w 2216727"/>
              <a:gd name="connsiteY7" fmla="*/ 794327 h 932873"/>
              <a:gd name="connsiteX8" fmla="*/ 147782 w 2216727"/>
              <a:gd name="connsiteY8" fmla="*/ 932873 h 9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727" h="932873">
                <a:moveTo>
                  <a:pt x="147782" y="932873"/>
                </a:moveTo>
                <a:lnTo>
                  <a:pt x="729673" y="646546"/>
                </a:lnTo>
                <a:lnTo>
                  <a:pt x="1745673" y="720436"/>
                </a:lnTo>
                <a:lnTo>
                  <a:pt x="2161309" y="692727"/>
                </a:lnTo>
                <a:lnTo>
                  <a:pt x="2216727" y="387927"/>
                </a:lnTo>
                <a:lnTo>
                  <a:pt x="1348509" y="0"/>
                </a:lnTo>
                <a:lnTo>
                  <a:pt x="138545" y="27709"/>
                </a:lnTo>
                <a:lnTo>
                  <a:pt x="0" y="794327"/>
                </a:lnTo>
                <a:lnTo>
                  <a:pt x="147782" y="932873"/>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Google Shape;85;p1">
            <a:extLst>
              <a:ext uri="{FF2B5EF4-FFF2-40B4-BE49-F238E27FC236}">
                <a16:creationId xmlns:a16="http://schemas.microsoft.com/office/drawing/2014/main" id="{1FEA9651-42FF-864D-3FCB-7BBD091D8DD1}"/>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362259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523220"/>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07</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589FAB0E-4BC6-2F89-AC6B-2C043FE9463C}"/>
                  </a:ext>
                </a:extLst>
              </p:cNvPr>
              <p:cNvSpPr txBox="1"/>
              <p:nvPr/>
            </p:nvSpPr>
            <p:spPr>
              <a:xfrm>
                <a:off x="272689" y="710056"/>
                <a:ext cx="5626088" cy="5792868"/>
              </a:xfrm>
              <a:prstGeom prst="rect">
                <a:avLst/>
              </a:prstGeom>
              <a:noFill/>
            </p:spPr>
            <p:txBody>
              <a:bodyPr wrap="square" rtlCol="0">
                <a:spAutoFit/>
              </a:bodyPr>
              <a:lstStyle/>
              <a:p>
                <a:br>
                  <a:rPr lang="fr-CH" dirty="0">
                    <a:latin typeface="Arial" panose="020B0604020202020204" pitchFamily="34" charset="0"/>
                    <a:cs typeface="Arial" panose="020B0604020202020204" pitchFamily="34" charset="0"/>
                  </a:rPr>
                </a:br>
                <a:endParaRPr lang="fr-CH" dirty="0">
                  <a:latin typeface="Arial" panose="020B0604020202020204" pitchFamily="34" charset="0"/>
                  <a:cs typeface="Arial" panose="020B0604020202020204" pitchFamily="34" charset="0"/>
                </a:endParaRPr>
              </a:p>
              <a:p>
                <a:pPr marL="342900" indent="-342900">
                  <a:buFont typeface="+mj-lt"/>
                  <a:buAutoNum type="arabicPeriod" startAt="4"/>
                </a:pPr>
                <a:r>
                  <a:rPr lang="fr-FR" sz="1600" dirty="0">
                    <a:latin typeface="Arial" panose="020B0604020202020204" pitchFamily="34" charset="0"/>
                    <a:cs typeface="Arial" panose="020B0604020202020204" pitchFamily="34" charset="0"/>
                  </a:rPr>
                  <a:t>Cette équation provient de l’expression générale de l’enthalpie d’un mélange d’air sec et de vapeur d’eau:</a:t>
                </a:r>
                <a:br>
                  <a:rPr lang="fr-FR" sz="1600" dirty="0">
                    <a:latin typeface="Arial" panose="020B0604020202020204" pitchFamily="34" charset="0"/>
                    <a:cs typeface="Arial" panose="020B0604020202020204" pitchFamily="34" charset="0"/>
                  </a:rPr>
                </a:br>
                <a:br>
                  <a:rPr lang="fr-FR" sz="1400" dirty="0">
                    <a:latin typeface="Arial" panose="020B0604020202020204" pitchFamily="34" charset="0"/>
                    <a:cs typeface="Arial" panose="020B0604020202020204" pitchFamily="34" charset="0"/>
                  </a:rPr>
                </a:br>
                <a14:m>
                  <m:oMath xmlns:m="http://schemas.openxmlformats.org/officeDocument/2006/math">
                    <m:r>
                      <m:rPr>
                        <m:sty m:val="p"/>
                      </m:rPr>
                      <a:rPr lang="fr-CH" sz="1600" b="0" i="0" dirty="0" smtClean="0">
                        <a:latin typeface="Cambria Math" panose="02040503050406030204" pitchFamily="18" charset="0"/>
                        <a:cs typeface="Arial" panose="020B0604020202020204" pitchFamily="34" charset="0"/>
                      </a:rPr>
                      <m:t>i</m:t>
                    </m:r>
                    <m:r>
                      <a:rPr lang="fr-CH" sz="1600" i="1" dirty="0">
                        <a:latin typeface="Cambria Math" panose="02040503050406030204" pitchFamily="18" charset="0"/>
                        <a:cs typeface="Arial" panose="020B0604020202020204" pitchFamily="34" charset="0"/>
                      </a:rPr>
                      <m:t>=</m:t>
                    </m:r>
                    <m:d>
                      <m:dPr>
                        <m:ctrlPr>
                          <a:rPr lang="fr-CH" sz="1600" b="0" i="1" dirty="0" smtClean="0">
                            <a:latin typeface="Cambria Math" panose="02040503050406030204" pitchFamily="18" charset="0"/>
                            <a:cs typeface="Arial" panose="020B0604020202020204" pitchFamily="34" charset="0"/>
                          </a:rPr>
                        </m:ctrlPr>
                      </m:dPr>
                      <m:e>
                        <m:r>
                          <a:rPr lang="fr-CH" sz="1600" b="0" i="1" dirty="0" smtClean="0">
                            <a:latin typeface="Cambria Math" panose="02040503050406030204" pitchFamily="18" charset="0"/>
                            <a:cs typeface="Arial" panose="020B0604020202020204" pitchFamily="34" charset="0"/>
                          </a:rPr>
                          <m:t>𝐶</m:t>
                        </m:r>
                        <m:r>
                          <a:rPr lang="fr-CH" sz="1600" b="0" i="1" baseline="-25000" dirty="0" smtClean="0">
                            <a:latin typeface="Cambria Math" panose="02040503050406030204" pitchFamily="18" charset="0"/>
                            <a:cs typeface="Arial" panose="020B0604020202020204" pitchFamily="34" charset="0"/>
                          </a:rPr>
                          <m:t>𝑝</m:t>
                        </m:r>
                        <m:r>
                          <a:rPr lang="fr-CH" sz="1600" b="0" i="1" baseline="-25000" dirty="0" smtClean="0">
                            <a:latin typeface="Cambria Math" panose="02040503050406030204" pitchFamily="18" charset="0"/>
                            <a:cs typeface="Arial" panose="020B0604020202020204" pitchFamily="34" charset="0"/>
                          </a:rPr>
                          <m:t> </m:t>
                        </m:r>
                        <m:r>
                          <a:rPr lang="fr-CH" sz="1600" b="0" i="1" baseline="-25000" dirty="0" smtClean="0">
                            <a:latin typeface="Cambria Math" panose="02040503050406030204" pitchFamily="18" charset="0"/>
                            <a:cs typeface="Arial" panose="020B0604020202020204" pitchFamily="34" charset="0"/>
                          </a:rPr>
                          <m:t>𝑎𝑖𝑟</m:t>
                        </m:r>
                        <m:r>
                          <a:rPr lang="fr-CH" sz="1600" b="0" i="1" baseline="-25000" dirty="0" smtClean="0">
                            <a:latin typeface="Cambria Math" panose="02040503050406030204" pitchFamily="18" charset="0"/>
                            <a:cs typeface="Arial" panose="020B0604020202020204" pitchFamily="34" charset="0"/>
                          </a:rPr>
                          <m:t> </m:t>
                        </m:r>
                        <m:r>
                          <a:rPr lang="fr-CH" sz="1600" b="0" i="1" baseline="-25000" dirty="0" smtClean="0">
                            <a:latin typeface="Cambria Math" panose="02040503050406030204" pitchFamily="18" charset="0"/>
                            <a:cs typeface="Arial" panose="020B0604020202020204" pitchFamily="34" charset="0"/>
                          </a:rPr>
                          <m:t>𝑠𝑒𝑐</m:t>
                        </m:r>
                        <m:r>
                          <a:rPr lang="fr-CH" sz="1600" b="0" i="1" dirty="0" smtClean="0">
                            <a:latin typeface="Cambria Math" panose="02040503050406030204" pitchFamily="18" charset="0"/>
                            <a:cs typeface="Arial" panose="020B0604020202020204" pitchFamily="34" charset="0"/>
                          </a:rPr>
                          <m:t>+</m:t>
                        </m:r>
                        <m:r>
                          <a:rPr lang="fr-CH" sz="1600" b="0" i="1" dirty="0" smtClean="0">
                            <a:latin typeface="Cambria Math" panose="02040503050406030204" pitchFamily="18" charset="0"/>
                            <a:cs typeface="Arial" panose="020B0604020202020204" pitchFamily="34" charset="0"/>
                          </a:rPr>
                          <m:t>𝑥</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𝐶𝑝</m:t>
                        </m:r>
                        <m:r>
                          <a:rPr lang="fr-CH" sz="1600" b="0" i="1" baseline="-25000" dirty="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dirty="0" smtClean="0">
                            <a:latin typeface="Cambria Math" panose="02040503050406030204" pitchFamily="18" charset="0"/>
                            <a:ea typeface="Cambria Math" panose="02040503050406030204" pitchFamily="18" charset="0"/>
                            <a:cs typeface="Arial" panose="020B0604020202020204" pitchFamily="34" charset="0"/>
                          </a:rPr>
                          <m:t>𝑣𝑎𝑝</m:t>
                        </m:r>
                        <m:r>
                          <a:rPr lang="fr-CH" sz="1600" b="0" i="1" baseline="-25000" dirty="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dirty="0" smtClean="0">
                            <a:latin typeface="Cambria Math" panose="02040503050406030204" pitchFamily="18" charset="0"/>
                            <a:ea typeface="Cambria Math" panose="02040503050406030204" pitchFamily="18" charset="0"/>
                            <a:cs typeface="Arial" panose="020B0604020202020204" pitchFamily="34" charset="0"/>
                          </a:rPr>
                          <m:t>𝑒𝑎𝑢</m:t>
                        </m:r>
                      </m:e>
                    </m:d>
                    <m:r>
                      <a:rPr lang="fr-CH" sz="1600" b="0" i="1" dirty="0" smtClean="0">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𝜃</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𝐿</m:t>
                    </m:r>
                    <m:r>
                      <a:rPr lang="fr-CH" sz="1600" b="0" i="1" baseline="-25000" dirty="0" smtClean="0">
                        <a:latin typeface="Cambria Math" panose="02040503050406030204" pitchFamily="18" charset="0"/>
                        <a:ea typeface="Cambria Math" panose="02040503050406030204" pitchFamily="18" charset="0"/>
                        <a:cs typeface="Arial" panose="020B0604020202020204" pitchFamily="34" charset="0"/>
                      </a:rPr>
                      <m:t>é</m:t>
                    </m:r>
                    <m:r>
                      <a:rPr lang="fr-CH" sz="1600" b="0" i="1" baseline="-25000" dirty="0" smtClean="0">
                        <a:latin typeface="Cambria Math" panose="02040503050406030204" pitchFamily="18" charset="0"/>
                        <a:ea typeface="Cambria Math" panose="02040503050406030204" pitchFamily="18" charset="0"/>
                        <a:cs typeface="Arial" panose="020B0604020202020204" pitchFamily="34" charset="0"/>
                      </a:rPr>
                      <m:t>𝑣𝑎𝑝</m:t>
                    </m:r>
                    <m:r>
                      <a:rPr lang="fr-CH" sz="1600" b="0" i="1" baseline="-25000" dirty="0" smtClean="0">
                        <a:latin typeface="Cambria Math" panose="02040503050406030204" pitchFamily="18" charset="0"/>
                        <a:ea typeface="Cambria Math" panose="02040503050406030204" pitchFamily="18" charset="0"/>
                        <a:cs typeface="Arial" panose="020B0604020202020204" pitchFamily="34" charset="0"/>
                      </a:rPr>
                      <m:t> 0°</m:t>
                    </m:r>
                    <m:r>
                      <a:rPr lang="fr-CH" sz="1600" b="0" i="1" baseline="-25000" dirty="0" smtClean="0">
                        <a:latin typeface="Cambria Math" panose="02040503050406030204" pitchFamily="18" charset="0"/>
                        <a:ea typeface="Cambria Math" panose="02040503050406030204" pitchFamily="18" charset="0"/>
                        <a:cs typeface="Arial" panose="020B0604020202020204" pitchFamily="34" charset="0"/>
                      </a:rPr>
                      <m:t>𝐶</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𝑥</m:t>
                    </m:r>
                    <m:r>
                      <a:rPr lang="fr-CH" sz="1600" b="0" i="1" dirty="0" smtClean="0">
                        <a:latin typeface="Cambria Math" panose="02040503050406030204" pitchFamily="18" charset="0"/>
                        <a:ea typeface="Cambria Math" panose="02040503050406030204" pitchFamily="18" charset="0"/>
                        <a:cs typeface="Arial" panose="020B0604020202020204" pitchFamily="34" charset="0"/>
                      </a:rPr>
                      <m:t> </m:t>
                    </m:r>
                    <m:d>
                      <m:dPr>
                        <m:begChr m:val="["/>
                        <m:endChr m:val="]"/>
                        <m:ctrlPr>
                          <a:rPr lang="fr-CH" sz="1600" b="0" i="1" dirty="0" smtClean="0">
                            <a:latin typeface="Cambria Math" panose="02040503050406030204" pitchFamily="18" charset="0"/>
                            <a:ea typeface="Cambria Math" panose="02040503050406030204" pitchFamily="18" charset="0"/>
                            <a:cs typeface="Arial" panose="020B0604020202020204" pitchFamily="34" charset="0"/>
                          </a:rPr>
                        </m:ctrlPr>
                      </m:dPr>
                      <m:e>
                        <m:f>
                          <m:fPr>
                            <m:ctrlPr>
                              <a:rPr lang="fr-CH" sz="1600" b="0" i="1" dirty="0"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dirty="0" smtClean="0">
                                <a:latin typeface="Cambria Math" panose="02040503050406030204" pitchFamily="18" charset="0"/>
                                <a:ea typeface="Cambria Math" panose="02040503050406030204" pitchFamily="18" charset="0"/>
                                <a:cs typeface="Arial" panose="020B0604020202020204" pitchFamily="34" charset="0"/>
                              </a:rPr>
                              <m:t>𝑘𝐽</m:t>
                            </m:r>
                          </m:num>
                          <m:den>
                            <m:r>
                              <a:rPr lang="fr-CH" sz="1600" b="0" i="1" dirty="0" smtClean="0">
                                <a:latin typeface="Cambria Math" panose="02040503050406030204" pitchFamily="18" charset="0"/>
                                <a:ea typeface="Cambria Math" panose="02040503050406030204" pitchFamily="18" charset="0"/>
                                <a:cs typeface="Arial" panose="020B0604020202020204" pitchFamily="34" charset="0"/>
                              </a:rPr>
                              <m:t>𝑘𝑔</m:t>
                            </m:r>
                            <m:r>
                              <a:rPr lang="fr-CH" sz="1600" b="0" i="1" baseline="-25000" dirty="0" smtClean="0">
                                <a:latin typeface="Cambria Math" panose="02040503050406030204" pitchFamily="18" charset="0"/>
                                <a:ea typeface="Cambria Math" panose="02040503050406030204" pitchFamily="18" charset="0"/>
                                <a:cs typeface="Arial" panose="020B0604020202020204" pitchFamily="34" charset="0"/>
                              </a:rPr>
                              <m:t>𝑎𝑖𝑟</m:t>
                            </m:r>
                            <m:r>
                              <a:rPr lang="fr-CH" sz="1600" b="0" i="1" baseline="-25000" dirty="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dirty="0" smtClean="0">
                                <a:latin typeface="Cambria Math" panose="02040503050406030204" pitchFamily="18" charset="0"/>
                                <a:ea typeface="Cambria Math" panose="02040503050406030204" pitchFamily="18" charset="0"/>
                                <a:cs typeface="Arial" panose="020B0604020202020204" pitchFamily="34" charset="0"/>
                              </a:rPr>
                              <m:t>𝑠𝑒𝑐</m:t>
                            </m:r>
                          </m:den>
                        </m:f>
                      </m:e>
                    </m:d>
                  </m:oMath>
                </a14:m>
                <a:br>
                  <a:rPr lang="fr-CH" sz="1600" dirty="0">
                    <a:latin typeface="Arial" panose="020B0604020202020204" pitchFamily="34" charset="0"/>
                    <a:cs typeface="Arial" panose="020B0604020202020204" pitchFamily="34" charset="0"/>
                  </a:rPr>
                </a:br>
                <a:br>
                  <a:rPr lang="fr-CH" sz="14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Chaleurs spécifiques:</a:t>
                </a:r>
                <a:br>
                  <a:rPr lang="fr-CH" sz="1600" dirty="0">
                    <a:latin typeface="Arial" panose="020B0604020202020204" pitchFamily="34" charset="0"/>
                    <a:cs typeface="Arial" panose="020B0604020202020204" pitchFamily="34" charset="0"/>
                  </a:rPr>
                </a:br>
                <a:br>
                  <a:rPr lang="fr-CH" sz="1200" dirty="0">
                    <a:latin typeface="Arial" panose="020B0604020202020204" pitchFamily="34" charset="0"/>
                    <a:cs typeface="Arial" panose="020B0604020202020204" pitchFamily="34" charset="0"/>
                  </a:rPr>
                </a:br>
                <a14:m>
                  <m:oMath xmlns:m="http://schemas.openxmlformats.org/officeDocument/2006/math">
                    <m:r>
                      <a:rPr lang="fr-CH" sz="1600" b="0" i="1" smtClean="0">
                        <a:latin typeface="Cambria Math" panose="02040503050406030204" pitchFamily="18" charset="0"/>
                        <a:cs typeface="Arial" panose="020B0604020202020204" pitchFamily="34" charset="0"/>
                      </a:rPr>
                      <m:t>𝐶</m:t>
                    </m:r>
                    <m:r>
                      <a:rPr lang="fr-CH" sz="1600" b="0" i="1" baseline="-25000" smtClean="0">
                        <a:latin typeface="Cambria Math" panose="02040503050406030204" pitchFamily="18" charset="0"/>
                        <a:cs typeface="Arial" panose="020B0604020202020204" pitchFamily="34" charset="0"/>
                      </a:rPr>
                      <m:t>𝑝</m:t>
                    </m:r>
                    <m:r>
                      <a:rPr lang="fr-CH" sz="1600" b="0" i="1" baseline="-25000" smtClean="0">
                        <a:latin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cs typeface="Arial" panose="020B0604020202020204" pitchFamily="34" charset="0"/>
                      </a:rPr>
                      <m:t>𝑎𝑖𝑟</m:t>
                    </m:r>
                    <m:r>
                      <a:rPr lang="fr-CH" sz="1600" b="0" i="1" baseline="-25000" smtClean="0">
                        <a:latin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cs typeface="Arial" panose="020B0604020202020204" pitchFamily="34" charset="0"/>
                      </a:rPr>
                      <m:t>𝑠𝑒𝑐</m:t>
                    </m:r>
                    <m:r>
                      <a:rPr lang="fr-CH" sz="1600" b="0" i="1" smtClean="0">
                        <a:latin typeface="Cambria Math" panose="02040503050406030204" pitchFamily="18" charset="0"/>
                        <a:cs typeface="Arial" panose="020B0604020202020204" pitchFamily="34" charset="0"/>
                      </a:rPr>
                      <m:t>=1,0 </m:t>
                    </m:r>
                    <m:d>
                      <m:dPr>
                        <m:begChr m:val="["/>
                        <m:endChr m:val="]"/>
                        <m:ctrlPr>
                          <a:rPr lang="fr-CH" sz="1600" b="0" i="1" smtClean="0">
                            <a:latin typeface="Cambria Math" panose="02040503050406030204" pitchFamily="18" charset="0"/>
                            <a:cs typeface="Arial" panose="020B0604020202020204" pitchFamily="34" charset="0"/>
                          </a:rPr>
                        </m:ctrlPr>
                      </m:dPr>
                      <m:e>
                        <m:f>
                          <m:fPr>
                            <m:ctrlPr>
                              <a:rPr lang="fr-CH" sz="1600" b="0" i="1" smtClean="0">
                                <a:latin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cs typeface="Arial" panose="020B0604020202020204" pitchFamily="34" charset="0"/>
                              </a:rPr>
                              <m:t>𝑘𝐽</m:t>
                            </m:r>
                          </m:num>
                          <m:den>
                            <m:r>
                              <a:rPr lang="fr-CH" sz="1600" b="0" i="1" smtClean="0">
                                <a:latin typeface="Cambria Math" panose="02040503050406030204" pitchFamily="18" charset="0"/>
                                <a:cs typeface="Arial" panose="020B0604020202020204" pitchFamily="34" charset="0"/>
                              </a:rPr>
                              <m:t>𝑘𝑔</m:t>
                            </m:r>
                            <m:r>
                              <a:rPr lang="fr-CH" sz="1600" b="0" i="1" baseline="-25000" smtClean="0">
                                <a:latin typeface="Cambria Math" panose="02040503050406030204" pitchFamily="18" charset="0"/>
                                <a:cs typeface="Arial" panose="020B0604020202020204" pitchFamily="34" charset="0"/>
                              </a:rPr>
                              <m:t>𝑎𝑖𝑟</m:t>
                            </m:r>
                            <m:r>
                              <a:rPr lang="fr-CH" sz="1600" b="0" i="1" baseline="-25000" smtClean="0">
                                <a:latin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cs typeface="Arial" panose="020B0604020202020204" pitchFamily="34" charset="0"/>
                              </a:rPr>
                              <m:t>𝑠𝑒𝑐</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𝐾</m:t>
                            </m:r>
                          </m:den>
                        </m:f>
                      </m:e>
                    </m:d>
                  </m:oMath>
                </a14:m>
                <a:br>
                  <a:rPr lang="fr-CH" sz="1600" dirty="0">
                    <a:latin typeface="Arial" panose="020B0604020202020204" pitchFamily="34" charset="0"/>
                    <a:cs typeface="Arial" panose="020B0604020202020204" pitchFamily="34" charset="0"/>
                  </a:rPr>
                </a:br>
                <a:br>
                  <a:rPr lang="fr-CH" sz="1400" dirty="0">
                    <a:latin typeface="Arial" panose="020B0604020202020204" pitchFamily="34" charset="0"/>
                    <a:cs typeface="Arial" panose="020B0604020202020204" pitchFamily="34" charset="0"/>
                  </a:rPr>
                </a:br>
                <a14:m>
                  <m:oMath xmlns:m="http://schemas.openxmlformats.org/officeDocument/2006/math">
                    <m:r>
                      <a:rPr lang="fr-CH" sz="1600" b="0" i="1" smtClean="0">
                        <a:latin typeface="Cambria Math" panose="02040503050406030204" pitchFamily="18" charset="0"/>
                        <a:cs typeface="Arial" panose="020B0604020202020204" pitchFamily="34" charset="0"/>
                      </a:rPr>
                      <m:t>𝐶</m:t>
                    </m:r>
                    <m:r>
                      <a:rPr lang="fr-CH" sz="1600" b="0" i="1" baseline="-25000" smtClean="0">
                        <a:latin typeface="Cambria Math" panose="02040503050406030204" pitchFamily="18" charset="0"/>
                        <a:cs typeface="Arial" panose="020B0604020202020204" pitchFamily="34" charset="0"/>
                      </a:rPr>
                      <m:t>𝑝</m:t>
                    </m:r>
                    <m:r>
                      <a:rPr lang="fr-CH" sz="1600" b="0" i="1" baseline="-25000" smtClean="0">
                        <a:latin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cs typeface="Arial" panose="020B0604020202020204" pitchFamily="34" charset="0"/>
                      </a:rPr>
                      <m:t>𝑣𝑎𝑝</m:t>
                    </m:r>
                    <m:r>
                      <a:rPr lang="fr-CH" sz="1600" b="0" i="1" baseline="-25000" smtClean="0">
                        <a:latin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cs typeface="Arial" panose="020B0604020202020204" pitchFamily="34" charset="0"/>
                      </a:rPr>
                      <m:t>𝑒𝑎𝑢</m:t>
                    </m:r>
                    <m:r>
                      <a:rPr lang="fr-CH" sz="1600" b="0" i="1" smtClean="0">
                        <a:latin typeface="Cambria Math" panose="02040503050406030204" pitchFamily="18" charset="0"/>
                        <a:cs typeface="Arial" panose="020B0604020202020204" pitchFamily="34" charset="0"/>
                      </a:rPr>
                      <m:t>=1,8 </m:t>
                    </m:r>
                    <m:d>
                      <m:dPr>
                        <m:begChr m:val="["/>
                        <m:endChr m:val="]"/>
                        <m:ctrlPr>
                          <a:rPr lang="fr-CH" sz="1600" b="0" i="1" smtClean="0">
                            <a:latin typeface="Cambria Math" panose="02040503050406030204" pitchFamily="18" charset="0"/>
                            <a:cs typeface="Arial" panose="020B0604020202020204" pitchFamily="34" charset="0"/>
                          </a:rPr>
                        </m:ctrlPr>
                      </m:dPr>
                      <m:e>
                        <m:f>
                          <m:fPr>
                            <m:ctrlPr>
                              <a:rPr lang="fr-CH" sz="1600" i="1">
                                <a:latin typeface="Cambria Math" panose="02040503050406030204" pitchFamily="18" charset="0"/>
                                <a:cs typeface="Arial" panose="020B0604020202020204" pitchFamily="34" charset="0"/>
                              </a:rPr>
                            </m:ctrlPr>
                          </m:fPr>
                          <m:num>
                            <m:r>
                              <a:rPr lang="fr-CH" sz="1600" i="1">
                                <a:latin typeface="Cambria Math" panose="02040503050406030204" pitchFamily="18" charset="0"/>
                                <a:cs typeface="Arial" panose="020B0604020202020204" pitchFamily="34" charset="0"/>
                              </a:rPr>
                              <m:t>𝑘𝐽</m:t>
                            </m:r>
                          </m:num>
                          <m:den>
                            <m:r>
                              <a:rPr lang="fr-CH" sz="1600" i="1">
                                <a:latin typeface="Cambria Math" panose="02040503050406030204" pitchFamily="18" charset="0"/>
                                <a:cs typeface="Arial" panose="020B0604020202020204" pitchFamily="34" charset="0"/>
                              </a:rPr>
                              <m:t>𝑘𝑔</m:t>
                            </m:r>
                            <m:r>
                              <a:rPr lang="fr-CH" sz="1600" b="0" i="1" baseline="-25000" smtClean="0">
                                <a:latin typeface="Cambria Math" panose="02040503050406030204" pitchFamily="18" charset="0"/>
                                <a:cs typeface="Arial" panose="020B0604020202020204" pitchFamily="34" charset="0"/>
                              </a:rPr>
                              <m:t>𝑣𝑎𝑝</m:t>
                            </m:r>
                            <m:r>
                              <a:rPr lang="fr-CH" sz="1600" b="0" i="1" baseline="-25000" smtClean="0">
                                <a:latin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cs typeface="Arial" panose="020B0604020202020204" pitchFamily="34" charset="0"/>
                              </a:rPr>
                              <m:t>𝑒𝑎𝑢</m:t>
                            </m:r>
                            <m:r>
                              <a:rPr lang="fr-CH" sz="1600" i="1">
                                <a:latin typeface="Cambria Math" panose="02040503050406030204" pitchFamily="18" charset="0"/>
                                <a:ea typeface="Cambria Math" panose="02040503050406030204" pitchFamily="18" charset="0"/>
                                <a:cs typeface="Arial" panose="020B0604020202020204" pitchFamily="34" charset="0"/>
                              </a:rPr>
                              <m:t>∙</m:t>
                            </m:r>
                            <m:r>
                              <a:rPr lang="fr-CH" sz="1600" i="1">
                                <a:latin typeface="Cambria Math" panose="02040503050406030204" pitchFamily="18" charset="0"/>
                                <a:ea typeface="Cambria Math" panose="02040503050406030204" pitchFamily="18" charset="0"/>
                                <a:cs typeface="Arial" panose="020B0604020202020204" pitchFamily="34" charset="0"/>
                              </a:rPr>
                              <m:t>𝐾</m:t>
                            </m:r>
                          </m:den>
                        </m:f>
                      </m:e>
                    </m:d>
                  </m:oMath>
                </a14:m>
                <a:br>
                  <a:rPr lang="fr-CH" sz="1600" dirty="0">
                    <a:latin typeface="Arial" panose="020B0604020202020204" pitchFamily="34" charset="0"/>
                    <a:cs typeface="Arial" panose="020B0604020202020204" pitchFamily="34" charset="0"/>
                  </a:rPr>
                </a:br>
                <a:br>
                  <a:rPr lang="fr-CH" sz="14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Chaleur latente:</a:t>
                </a:r>
                <a:br>
                  <a:rPr lang="fr-CH" sz="1600" dirty="0">
                    <a:latin typeface="Arial" panose="020B0604020202020204" pitchFamily="34" charset="0"/>
                    <a:cs typeface="Arial" panose="020B0604020202020204" pitchFamily="34" charset="0"/>
                  </a:rPr>
                </a:br>
                <a:br>
                  <a:rPr lang="fr-CH" sz="1000" dirty="0">
                    <a:latin typeface="Arial" panose="020B0604020202020204" pitchFamily="34" charset="0"/>
                    <a:cs typeface="Arial" panose="020B0604020202020204" pitchFamily="34" charset="0"/>
                  </a:rPr>
                </a:br>
                <a14:m>
                  <m:oMath xmlns:m="http://schemas.openxmlformats.org/officeDocument/2006/math">
                    <m:r>
                      <a:rPr lang="fr-CH" sz="1600" b="0" i="1" smtClean="0">
                        <a:latin typeface="Cambria Math" panose="02040503050406030204" pitchFamily="18" charset="0"/>
                        <a:cs typeface="Arial" panose="020B0604020202020204" pitchFamily="34" charset="0"/>
                      </a:rPr>
                      <m:t>𝐿</m:t>
                    </m:r>
                    <m:r>
                      <a:rPr lang="fr-CH" sz="1600" b="0" i="1" baseline="-25000" smtClean="0">
                        <a:latin typeface="Cambria Math" panose="02040503050406030204" pitchFamily="18" charset="0"/>
                        <a:cs typeface="Arial" panose="020B0604020202020204" pitchFamily="34" charset="0"/>
                      </a:rPr>
                      <m:t>é</m:t>
                    </m:r>
                    <m:r>
                      <a:rPr lang="fr-CH" sz="1600" b="0" i="1" baseline="-25000" smtClean="0">
                        <a:latin typeface="Cambria Math" panose="02040503050406030204" pitchFamily="18" charset="0"/>
                        <a:cs typeface="Arial" panose="020B0604020202020204" pitchFamily="34" charset="0"/>
                      </a:rPr>
                      <m:t>𝑣𝑎𝑝</m:t>
                    </m:r>
                    <m:r>
                      <a:rPr lang="fr-CH" sz="1600" b="0" i="1" baseline="-25000" smtClean="0">
                        <a:latin typeface="Cambria Math" panose="02040503050406030204" pitchFamily="18" charset="0"/>
                        <a:cs typeface="Arial" panose="020B0604020202020204" pitchFamily="34" charset="0"/>
                      </a:rPr>
                      <m:t> 0°</m:t>
                    </m:r>
                    <m:r>
                      <a:rPr lang="fr-CH" sz="1600" b="0" i="1" baseline="-25000" smtClean="0">
                        <a:latin typeface="Cambria Math" panose="02040503050406030204" pitchFamily="18" charset="0"/>
                        <a:cs typeface="Arial" panose="020B0604020202020204" pitchFamily="34" charset="0"/>
                      </a:rPr>
                      <m:t>𝐶</m:t>
                    </m:r>
                    <m:r>
                      <a:rPr lang="fr-CH" sz="1600" b="0" i="1" smtClean="0">
                        <a:latin typeface="Cambria Math" panose="02040503050406030204" pitchFamily="18" charset="0"/>
                        <a:cs typeface="Arial" panose="020B0604020202020204" pitchFamily="34" charset="0"/>
                      </a:rPr>
                      <m:t>=2,5</m:t>
                    </m:r>
                    <m:r>
                      <a:rPr lang="fr-CH" sz="1600" b="0" i="1" smtClean="0">
                        <a:latin typeface="Cambria Math" panose="02040503050406030204" pitchFamily="18" charset="0"/>
                        <a:ea typeface="Cambria Math" panose="02040503050406030204" pitchFamily="18" charset="0"/>
                        <a:cs typeface="Arial" panose="020B0604020202020204" pitchFamily="34" charset="0"/>
                      </a:rPr>
                      <m:t>∙10</m:t>
                    </m:r>
                    <m:r>
                      <a:rPr lang="fr-CH" sz="1600" b="0" i="1" baseline="30000" smtClean="0">
                        <a:latin typeface="Cambria Math" panose="02040503050406030204" pitchFamily="18" charset="0"/>
                        <a:ea typeface="Cambria Math" panose="02040503050406030204" pitchFamily="18" charset="0"/>
                        <a:cs typeface="Arial" panose="020B0604020202020204" pitchFamily="34" charset="0"/>
                      </a:rPr>
                      <m:t>3</m:t>
                    </m:r>
                    <m:r>
                      <a:rPr lang="fr-CH" sz="1600" b="0" i="1" smtClean="0">
                        <a:latin typeface="Cambria Math" panose="02040503050406030204" pitchFamily="18" charset="0"/>
                        <a:ea typeface="Cambria Math" panose="02040503050406030204" pitchFamily="18" charset="0"/>
                        <a:cs typeface="Arial" panose="020B0604020202020204" pitchFamily="34" charset="0"/>
                      </a:rPr>
                      <m:t> </m:t>
                    </m:r>
                    <m:d>
                      <m:dPr>
                        <m:begChr m:val="["/>
                        <m:endChr m:val="]"/>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dPr>
                      <m:e>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𝑘𝐽</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𝑘𝑔</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den>
                        </m:f>
                      </m:e>
                    </m:d>
                  </m:oMath>
                </a14:m>
                <a:br>
                  <a:rPr lang="fr-CH" sz="1600" dirty="0">
                    <a:latin typeface="Arial" panose="020B0604020202020204" pitchFamily="34" charset="0"/>
                    <a:cs typeface="Arial" panose="020B0604020202020204" pitchFamily="34" charset="0"/>
                  </a:rPr>
                </a:br>
                <a:br>
                  <a:rPr lang="fr-CH" sz="14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Les coefficients 1; 1,8; 2,5·10</a:t>
                </a:r>
                <a:r>
                  <a:rPr lang="fr-CH" sz="1600" baseline="30000" dirty="0">
                    <a:latin typeface="Arial" panose="020B0604020202020204" pitchFamily="34" charset="0"/>
                    <a:cs typeface="Arial" panose="020B0604020202020204" pitchFamily="34" charset="0"/>
                  </a:rPr>
                  <a:t>3 </a:t>
                </a:r>
                <a:r>
                  <a:rPr lang="fr-CH" sz="1600" dirty="0">
                    <a:latin typeface="Arial" panose="020B0604020202020204" pitchFamily="34" charset="0"/>
                    <a:cs typeface="Arial" panose="020B0604020202020204" pitchFamily="34" charset="0"/>
                  </a:rPr>
                  <a:t>ne sont donc pas des constantes sans unité.</a:t>
                </a:r>
                <a:endParaRPr lang="fr-FR" sz="1600" dirty="0">
                  <a:latin typeface="Arial" panose="020B0604020202020204" pitchFamily="34" charset="0"/>
                  <a:cs typeface="Arial" panose="020B0604020202020204" pitchFamily="34" charset="0"/>
                </a:endParaRPr>
              </a:p>
            </p:txBody>
          </p:sp>
        </mc:Choice>
        <mc:Fallback>
          <p:sp>
            <p:nvSpPr>
              <p:cNvPr id="7" name="ZoneTexte 6">
                <a:extLst>
                  <a:ext uri="{FF2B5EF4-FFF2-40B4-BE49-F238E27FC236}">
                    <a16:creationId xmlns:a16="http://schemas.microsoft.com/office/drawing/2014/main" id="{589FAB0E-4BC6-2F89-AC6B-2C043FE9463C}"/>
                  </a:ext>
                </a:extLst>
              </p:cNvPr>
              <p:cNvSpPr txBox="1">
                <a:spLocks noRot="1" noChangeAspect="1" noMove="1" noResize="1" noEditPoints="1" noAdjustHandles="1" noChangeArrowheads="1" noChangeShapeType="1" noTextEdit="1"/>
              </p:cNvSpPr>
              <p:nvPr/>
            </p:nvSpPr>
            <p:spPr>
              <a:xfrm>
                <a:off x="272689" y="710056"/>
                <a:ext cx="5626088" cy="5792868"/>
              </a:xfrm>
              <a:prstGeom prst="rect">
                <a:avLst/>
              </a:prstGeom>
              <a:blipFill>
                <a:blip r:embed="rId2"/>
                <a:stretch>
                  <a:fillRect l="-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78F36C73-CD87-8201-E375-E4DDDB05835E}"/>
                  </a:ext>
                </a:extLst>
              </p:cNvPr>
              <p:cNvSpPr txBox="1"/>
              <p:nvPr/>
            </p:nvSpPr>
            <p:spPr>
              <a:xfrm>
                <a:off x="6094830" y="2168275"/>
                <a:ext cx="5926841" cy="3122650"/>
              </a:xfrm>
              <a:prstGeom prst="rect">
                <a:avLst/>
              </a:prstGeom>
              <a:noFill/>
              <a:ln>
                <a:solidFill>
                  <a:schemeClr val="tx1"/>
                </a:solidFill>
                <a:prstDash val="dash"/>
              </a:ln>
            </p:spPr>
            <p:txBody>
              <a:bodyPr wrap="square" rtlCol="0">
                <a:spAutoFit/>
              </a:bodyPr>
              <a:lstStyle/>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i: enthalpie </a:t>
                </a:r>
                <a14:m>
                  <m:oMath xmlns:m="http://schemas.openxmlformats.org/officeDocument/2006/math">
                    <m:d>
                      <m:dPr>
                        <m:begChr m:val="["/>
                        <m:endChr m:val="]"/>
                        <m:ctrlPr>
                          <a:rPr lang="fr-CH" sz="1600" i="1" smtClean="0">
                            <a:latin typeface="Cambria Math" panose="02040503050406030204" pitchFamily="18" charset="0"/>
                            <a:cs typeface="Arial" panose="020B0604020202020204" pitchFamily="34" charset="0"/>
                          </a:rPr>
                        </m:ctrlPr>
                      </m:dPr>
                      <m:e>
                        <m:f>
                          <m:fPr>
                            <m:ctrlPr>
                              <a:rPr lang="fr-CH" sz="1600" i="1" smtClean="0">
                                <a:latin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cs typeface="Arial" panose="020B0604020202020204" pitchFamily="34" charset="0"/>
                              </a:rPr>
                              <m:t>𝑘𝐽</m:t>
                            </m:r>
                          </m:num>
                          <m:den>
                            <m:r>
                              <a:rPr lang="fr-CH" sz="1600" b="0" i="1" smtClean="0">
                                <a:latin typeface="Cambria Math" panose="02040503050406030204" pitchFamily="18" charset="0"/>
                                <a:cs typeface="Arial" panose="020B0604020202020204" pitchFamily="34" charset="0"/>
                              </a:rPr>
                              <m:t>𝑘𝑔</m:t>
                            </m:r>
                            <m:r>
                              <a:rPr lang="fr-CH" sz="1600" b="0" i="1" baseline="-25000" smtClean="0">
                                <a:latin typeface="Cambria Math" panose="02040503050406030204" pitchFamily="18" charset="0"/>
                                <a:cs typeface="Arial" panose="020B0604020202020204" pitchFamily="34" charset="0"/>
                              </a:rPr>
                              <m:t>𝑎𝑖𝑟</m:t>
                            </m:r>
                            <m:r>
                              <a:rPr lang="fr-CH" sz="1600" b="0" i="1" baseline="-25000" smtClean="0">
                                <a:latin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cs typeface="Arial" panose="020B0604020202020204" pitchFamily="34" charset="0"/>
                              </a:rPr>
                              <m:t>𝑠𝑒𝑐</m:t>
                            </m:r>
                          </m:den>
                        </m:f>
                      </m:e>
                    </m:d>
                  </m:oMath>
                </a14:m>
                <a:endParaRPr lang="fr-CH"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C</a:t>
                </a:r>
                <a:r>
                  <a:rPr lang="fr-CH" sz="1600" baseline="-25000" dirty="0">
                    <a:latin typeface="Arial" panose="020B0604020202020204" pitchFamily="34" charset="0"/>
                    <a:cs typeface="Arial" panose="020B0604020202020204" pitchFamily="34" charset="0"/>
                  </a:rPr>
                  <a:t>p air sec</a:t>
                </a:r>
                <a:r>
                  <a:rPr lang="fr-CH" sz="1600" dirty="0">
                    <a:latin typeface="Arial" panose="020B0604020202020204" pitchFamily="34" charset="0"/>
                    <a:cs typeface="Arial" panose="020B0604020202020204" pitchFamily="34" charset="0"/>
                  </a:rPr>
                  <a:t>: chaleur spécifique de l’air sec = 1 </a:t>
                </a:r>
                <a14:m>
                  <m:oMath xmlns:m="http://schemas.openxmlformats.org/officeDocument/2006/math">
                    <m:d>
                      <m:dPr>
                        <m:begChr m:val="["/>
                        <m:endChr m:val="]"/>
                        <m:ctrlPr>
                          <a:rPr lang="fr-CH" sz="1600" i="1" smtClean="0">
                            <a:latin typeface="Cambria Math" panose="02040503050406030204" pitchFamily="18" charset="0"/>
                            <a:cs typeface="Arial" panose="020B0604020202020204" pitchFamily="34" charset="0"/>
                          </a:rPr>
                        </m:ctrlPr>
                      </m:dPr>
                      <m:e>
                        <m:f>
                          <m:fPr>
                            <m:ctrlPr>
                              <a:rPr lang="fr-CH" sz="1600" i="1" smtClean="0">
                                <a:latin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cs typeface="Arial" panose="020B0604020202020204" pitchFamily="34" charset="0"/>
                              </a:rPr>
                              <m:t>𝑘𝐽</m:t>
                            </m:r>
                          </m:num>
                          <m:den>
                            <m:r>
                              <a:rPr lang="fr-CH" sz="1600" b="0" i="1" smtClean="0">
                                <a:latin typeface="Cambria Math" panose="02040503050406030204" pitchFamily="18" charset="0"/>
                                <a:cs typeface="Arial" panose="020B0604020202020204" pitchFamily="34" charset="0"/>
                              </a:rPr>
                              <m:t>𝑘𝑔</m:t>
                            </m:r>
                            <m:r>
                              <a:rPr lang="fr-CH" sz="1600" b="0" i="1" baseline="-25000" smtClean="0">
                                <a:latin typeface="Cambria Math" panose="02040503050406030204" pitchFamily="18" charset="0"/>
                                <a:cs typeface="Arial" panose="020B0604020202020204" pitchFamily="34" charset="0"/>
                              </a:rPr>
                              <m:t>𝑎𝑖𝑟</m:t>
                            </m:r>
                            <m:r>
                              <a:rPr lang="fr-CH" sz="1600" b="0" i="1" baseline="-25000" smtClean="0">
                                <a:latin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cs typeface="Arial" panose="020B0604020202020204" pitchFamily="34" charset="0"/>
                              </a:rPr>
                              <m:t>𝑠𝑒𝑐</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𝐾</m:t>
                            </m:r>
                          </m:den>
                        </m:f>
                      </m:e>
                    </m:d>
                  </m:oMath>
                </a14:m>
                <a:endParaRPr lang="fr-CH"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C</a:t>
                </a:r>
                <a:r>
                  <a:rPr lang="fr-CH" sz="1600" baseline="-25000" dirty="0">
                    <a:latin typeface="Arial" panose="020B0604020202020204" pitchFamily="34" charset="0"/>
                    <a:cs typeface="Arial" panose="020B0604020202020204" pitchFamily="34" charset="0"/>
                  </a:rPr>
                  <a:t>p </a:t>
                </a:r>
                <a:r>
                  <a:rPr lang="fr-CH" sz="1600" baseline="-25000" dirty="0" err="1">
                    <a:latin typeface="Arial" panose="020B0604020202020204" pitchFamily="34" charset="0"/>
                    <a:cs typeface="Arial" panose="020B0604020202020204" pitchFamily="34" charset="0"/>
                  </a:rPr>
                  <a:t>vap</a:t>
                </a:r>
                <a:r>
                  <a:rPr lang="fr-CH" sz="1600" baseline="-25000" dirty="0">
                    <a:latin typeface="Arial" panose="020B0604020202020204" pitchFamily="34" charset="0"/>
                    <a:cs typeface="Arial" panose="020B0604020202020204" pitchFamily="34" charset="0"/>
                  </a:rPr>
                  <a:t> eau</a:t>
                </a:r>
                <a:r>
                  <a:rPr lang="fr-CH" sz="1600" dirty="0">
                    <a:latin typeface="Arial" panose="020B0604020202020204" pitchFamily="34" charset="0"/>
                    <a:cs typeface="Arial" panose="020B0604020202020204" pitchFamily="34" charset="0"/>
                  </a:rPr>
                  <a:t>: chaleur spécifique de vapeur d’eau = 1,8 </a:t>
                </a:r>
                <a14:m>
                  <m:oMath xmlns:m="http://schemas.openxmlformats.org/officeDocument/2006/math">
                    <m:d>
                      <m:dPr>
                        <m:begChr m:val="["/>
                        <m:endChr m:val="]"/>
                        <m:ctrlPr>
                          <a:rPr lang="fr-CH" sz="1600" i="1" smtClean="0">
                            <a:latin typeface="Cambria Math" panose="02040503050406030204" pitchFamily="18" charset="0"/>
                            <a:cs typeface="Arial" panose="020B0604020202020204" pitchFamily="34" charset="0"/>
                          </a:rPr>
                        </m:ctrlPr>
                      </m:dPr>
                      <m:e>
                        <m:f>
                          <m:fPr>
                            <m:ctrlPr>
                              <a:rPr lang="fr-CH" sz="1600" i="1" smtClean="0">
                                <a:latin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cs typeface="Arial" panose="020B0604020202020204" pitchFamily="34" charset="0"/>
                              </a:rPr>
                              <m:t>𝑘𝐽</m:t>
                            </m:r>
                          </m:num>
                          <m:den>
                            <m:r>
                              <a:rPr lang="fr-CH" sz="1600" b="0" i="1" smtClean="0">
                                <a:latin typeface="Cambria Math" panose="02040503050406030204" pitchFamily="18" charset="0"/>
                                <a:cs typeface="Arial" panose="020B0604020202020204" pitchFamily="34" charset="0"/>
                              </a:rPr>
                              <m:t>𝑘𝑔</m:t>
                            </m:r>
                            <m:r>
                              <a:rPr lang="fr-CH" sz="1600" b="0" i="1" baseline="-25000" smtClean="0">
                                <a:latin typeface="Cambria Math" panose="02040503050406030204" pitchFamily="18" charset="0"/>
                                <a:cs typeface="Arial" panose="020B0604020202020204" pitchFamily="34" charset="0"/>
                              </a:rPr>
                              <m:t>𝑣𝑎𝑝</m:t>
                            </m:r>
                            <m:r>
                              <a:rPr lang="fr-CH" sz="1600" b="0" i="1" baseline="-25000" smtClean="0">
                                <a:latin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cs typeface="Arial" panose="020B0604020202020204" pitchFamily="34" charset="0"/>
                              </a:rPr>
                              <m:t>𝑒𝑎𝑢</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𝐾</m:t>
                            </m:r>
                          </m:den>
                        </m:f>
                      </m:e>
                    </m:d>
                  </m:oMath>
                </a14:m>
                <a:endParaRPr lang="fr-CH"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CH" sz="1600" dirty="0" err="1">
                    <a:latin typeface="Arial" panose="020B0604020202020204" pitchFamily="34" charset="0"/>
                    <a:cs typeface="Arial" panose="020B0604020202020204" pitchFamily="34" charset="0"/>
                  </a:rPr>
                  <a:t>L</a:t>
                </a:r>
                <a:r>
                  <a:rPr lang="fr-CH" sz="1600" baseline="-25000" dirty="0" err="1">
                    <a:latin typeface="Arial" panose="020B0604020202020204" pitchFamily="34" charset="0"/>
                    <a:cs typeface="Arial" panose="020B0604020202020204" pitchFamily="34" charset="0"/>
                  </a:rPr>
                  <a:t>évaporation</a:t>
                </a:r>
                <a:r>
                  <a:rPr lang="fr-CH" sz="1600" baseline="-25000" dirty="0">
                    <a:latin typeface="Arial" panose="020B0604020202020204" pitchFamily="34" charset="0"/>
                    <a:cs typeface="Arial" panose="020B0604020202020204" pitchFamily="34" charset="0"/>
                  </a:rPr>
                  <a:t> à 0°C</a:t>
                </a:r>
                <a:r>
                  <a:rPr lang="fr-CH" sz="1600" dirty="0">
                    <a:latin typeface="Arial" panose="020B0604020202020204" pitchFamily="34" charset="0"/>
                    <a:cs typeface="Arial" panose="020B0604020202020204" pitchFamily="34" charset="0"/>
                  </a:rPr>
                  <a:t>: chaleur latente = 2,5 · 10</a:t>
                </a:r>
                <a:r>
                  <a:rPr lang="fr-CH" sz="1600" baseline="30000" dirty="0">
                    <a:latin typeface="Arial" panose="020B0604020202020204" pitchFamily="34" charset="0"/>
                    <a:cs typeface="Arial" panose="020B0604020202020204" pitchFamily="34" charset="0"/>
                  </a:rPr>
                  <a:t>3</a:t>
                </a:r>
                <a:r>
                  <a:rPr lang="fr-CH" sz="1600"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fr-CH" sz="1600" i="1" smtClean="0">
                            <a:latin typeface="Cambria Math" panose="02040503050406030204" pitchFamily="18" charset="0"/>
                            <a:cs typeface="Arial" panose="020B0604020202020204" pitchFamily="34" charset="0"/>
                          </a:rPr>
                        </m:ctrlPr>
                      </m:dPr>
                      <m:e>
                        <m:f>
                          <m:fPr>
                            <m:ctrlPr>
                              <a:rPr lang="fr-CH" sz="1600" i="1" smtClean="0">
                                <a:latin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cs typeface="Arial" panose="020B0604020202020204" pitchFamily="34" charset="0"/>
                              </a:rPr>
                              <m:t>𝑘𝐽</m:t>
                            </m:r>
                          </m:num>
                          <m:den>
                            <m:r>
                              <a:rPr lang="fr-CH" sz="1600" b="0" i="1" smtClean="0">
                                <a:latin typeface="Cambria Math" panose="02040503050406030204" pitchFamily="18" charset="0"/>
                                <a:cs typeface="Arial" panose="020B0604020202020204" pitchFamily="34" charset="0"/>
                              </a:rPr>
                              <m:t>𝑘𝑔</m:t>
                            </m:r>
                            <m:r>
                              <a:rPr lang="fr-CH" sz="1600" b="0" i="1" baseline="-25000" smtClean="0">
                                <a:latin typeface="Cambria Math" panose="02040503050406030204" pitchFamily="18" charset="0"/>
                                <a:cs typeface="Arial" panose="020B0604020202020204" pitchFamily="34" charset="0"/>
                              </a:rPr>
                              <m:t>𝑒𝑎𝑢</m:t>
                            </m:r>
                          </m:den>
                        </m:f>
                      </m:e>
                    </m:d>
                  </m:oMath>
                </a14:m>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Enthalpie = contenu calorifique total de l’air humide</a:t>
                </a:r>
              </a:p>
            </p:txBody>
          </p:sp>
        </mc:Choice>
        <mc:Fallback xmlns="">
          <p:sp>
            <p:nvSpPr>
              <p:cNvPr id="8" name="ZoneTexte 7">
                <a:extLst>
                  <a:ext uri="{FF2B5EF4-FFF2-40B4-BE49-F238E27FC236}">
                    <a16:creationId xmlns:a16="http://schemas.microsoft.com/office/drawing/2014/main" id="{78F36C73-CD87-8201-E375-E4DDDB05835E}"/>
                  </a:ext>
                </a:extLst>
              </p:cNvPr>
              <p:cNvSpPr txBox="1">
                <a:spLocks noRot="1" noChangeAspect="1" noMove="1" noResize="1" noEditPoints="1" noAdjustHandles="1" noChangeArrowheads="1" noChangeShapeType="1" noTextEdit="1"/>
              </p:cNvSpPr>
              <p:nvPr/>
            </p:nvSpPr>
            <p:spPr>
              <a:xfrm>
                <a:off x="6094830" y="2168275"/>
                <a:ext cx="5926841" cy="3122650"/>
              </a:xfrm>
              <a:prstGeom prst="rect">
                <a:avLst/>
              </a:prstGeom>
              <a:blipFill>
                <a:blip r:embed="rId3"/>
                <a:stretch>
                  <a:fillRect l="-308" b="-1556"/>
                </a:stretch>
              </a:blipFill>
              <a:ln>
                <a:solidFill>
                  <a:schemeClr val="tx1"/>
                </a:solidFill>
                <a:prstDash val="dash"/>
              </a:ln>
            </p:spPr>
            <p:txBody>
              <a:bodyPr/>
              <a:lstStyle/>
              <a:p>
                <a:r>
                  <a:rPr lang="fr-CH">
                    <a:noFill/>
                  </a:rPr>
                  <a:t> </a:t>
                </a:r>
              </a:p>
            </p:txBody>
          </p:sp>
        </mc:Fallback>
      </mc:AlternateContent>
      <p:sp>
        <p:nvSpPr>
          <p:cNvPr id="2" name="Google Shape;85;p1">
            <a:extLst>
              <a:ext uri="{FF2B5EF4-FFF2-40B4-BE49-F238E27FC236}">
                <a16:creationId xmlns:a16="http://schemas.microsoft.com/office/drawing/2014/main" id="{77500954-EF31-0DC0-8BC1-A8B1EB9EBBC0}"/>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170803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B11F2C41-3C57-9722-28D3-CE7A243274A2}"/>
                  </a:ext>
                </a:extLst>
              </p:cNvPr>
              <p:cNvSpPr txBox="1"/>
              <p:nvPr/>
            </p:nvSpPr>
            <p:spPr>
              <a:xfrm>
                <a:off x="272689" y="710056"/>
                <a:ext cx="5626088" cy="5570756"/>
              </a:xfrm>
              <a:prstGeom prst="rect">
                <a:avLst/>
              </a:prstGeom>
              <a:noFill/>
            </p:spPr>
            <p:txBody>
              <a:bodyPr wrap="square" rtlCol="0">
                <a:spAutoFit/>
              </a:bodyPr>
              <a:lstStyle/>
              <a:p>
                <a:pPr marL="342900" indent="-342900">
                  <a:buFont typeface="+mj-lt"/>
                  <a:buAutoNum type="alphaUcPeriod" startAt="2"/>
                </a:pPr>
                <a:r>
                  <a:rPr lang="fr-CH" dirty="0">
                    <a:latin typeface="Arial" panose="020B0604020202020204" pitchFamily="34" charset="0"/>
                    <a:cs typeface="Arial" panose="020B0604020202020204" pitchFamily="34" charset="0"/>
                  </a:rPr>
                  <a:t>Problèmes</a:t>
                </a:r>
              </a:p>
              <a:p>
                <a:pPr marL="342900" indent="-342900">
                  <a:buAutoNum type="alphaUcPeriod" startAt="2"/>
                </a:pPr>
                <a:endParaRPr lang="fr-CH" dirty="0">
                  <a:latin typeface="Arial" panose="020B0604020202020204" pitchFamily="34" charset="0"/>
                  <a:cs typeface="Arial" panose="020B0604020202020204" pitchFamily="34" charset="0"/>
                </a:endParaRPr>
              </a:p>
              <a:p>
                <a:pPr marL="342900" indent="-342900">
                  <a:buFont typeface="+mj-lt"/>
                  <a:buAutoNum type="arabicPeriod"/>
                </a:pPr>
                <a:r>
                  <a:rPr lang="fr-CH" sz="1600" dirty="0">
                    <a:latin typeface="Arial" panose="020B0604020202020204" pitchFamily="34" charset="0"/>
                    <a:cs typeface="Arial" panose="020B0604020202020204" pitchFamily="34" charset="0"/>
                  </a:rPr>
                  <a:t>L’Énergie nécessaire à faire fondre la glace et à amener l’eau ainsi créée à la température finale s’obtient en calculant:</a:t>
                </a:r>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14:m>
                  <m:oMath xmlns:m="http://schemas.openxmlformats.org/officeDocument/2006/math">
                    <m:r>
                      <a:rPr lang="fr-CH" sz="160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𝑄</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𝑔𝑙𝑎𝑐𝑒</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𝑚𝑔𝑙𝑎𝑐𝑒</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𝐿</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𝑚𝑔𝑙𝑎𝑐𝑒</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𝐶𝑝</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d>
                      <m:dPr>
                        <m:ctrlP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ctrlPr>
                      </m:dPr>
                      <m:e>
                        <m:r>
                          <a:rPr lang="fr-CH" sz="1600" b="0" i="1" smtClean="0">
                            <a:latin typeface="Cambria Math" panose="02040503050406030204" pitchFamily="18" charset="0"/>
                            <a:ea typeface="Cambria Math" panose="02040503050406030204" pitchFamily="18" charset="0"/>
                            <a:cs typeface="Arial" panose="020B0604020202020204" pitchFamily="34" charset="0"/>
                          </a:rPr>
                          <m:t>𝑇</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𝑓</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𝑇𝑖</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𝑔𝑙𝑎𝑐𝑒</m:t>
                        </m:r>
                      </m:e>
                    </m:d>
                  </m:oMath>
                </a14:m>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Dans notre système, d’où vient l’énergie nécessaire </a:t>
                </a:r>
                <a:r>
                  <a:rPr lang="el-GR" sz="1600" dirty="0">
                    <a:latin typeface="Arial" panose="020B0604020202020204" pitchFamily="34" charset="0"/>
                    <a:cs typeface="Arial" panose="020B0604020202020204" pitchFamily="34" charset="0"/>
                  </a:rPr>
                  <a:t>Δ</a:t>
                </a:r>
                <a:r>
                  <a:rPr lang="fr-CH" sz="1600" dirty="0" err="1">
                    <a:latin typeface="Arial" panose="020B0604020202020204" pitchFamily="34" charset="0"/>
                    <a:cs typeface="Arial" panose="020B0604020202020204" pitchFamily="34" charset="0"/>
                  </a:rPr>
                  <a:t>Q</a:t>
                </a:r>
                <a:r>
                  <a:rPr lang="fr-CH" sz="1600" baseline="-25000" dirty="0" err="1">
                    <a:latin typeface="Arial" panose="020B0604020202020204" pitchFamily="34" charset="0"/>
                    <a:cs typeface="Arial" panose="020B0604020202020204" pitchFamily="34" charset="0"/>
                  </a:rPr>
                  <a:t>glace</a:t>
                </a:r>
                <a:r>
                  <a:rPr lang="fr-CH" sz="1600" dirty="0">
                    <a:latin typeface="Arial" panose="020B0604020202020204" pitchFamily="34" charset="0"/>
                    <a:cs typeface="Arial" panose="020B0604020202020204" pitchFamily="34" charset="0"/>
                  </a:rPr>
                  <a:t> ?</a:t>
                </a:r>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En considérant le système totalement isolé de l’extérieur, il ne reste qu’une possibilité: l’énergie </a:t>
                </a:r>
                <a:r>
                  <a:rPr lang="el-GR" sz="1600" dirty="0">
                    <a:latin typeface="Arial" panose="020B0604020202020204" pitchFamily="34" charset="0"/>
                    <a:cs typeface="Arial" panose="020B0604020202020204" pitchFamily="34" charset="0"/>
                  </a:rPr>
                  <a:t>Δ</a:t>
                </a:r>
                <a:r>
                  <a:rPr lang="fr-CH" sz="1600" dirty="0" err="1">
                    <a:latin typeface="Arial" panose="020B0604020202020204" pitchFamily="34" charset="0"/>
                    <a:cs typeface="Arial" panose="020B0604020202020204" pitchFamily="34" charset="0"/>
                  </a:rPr>
                  <a:t>Q</a:t>
                </a:r>
                <a:r>
                  <a:rPr lang="fr-CH" sz="1600" baseline="-25000" dirty="0" err="1">
                    <a:latin typeface="Arial" panose="020B0604020202020204" pitchFamily="34" charset="0"/>
                    <a:cs typeface="Arial" panose="020B0604020202020204" pitchFamily="34" charset="0"/>
                  </a:rPr>
                  <a:t>glace</a:t>
                </a:r>
                <a:r>
                  <a:rPr lang="fr-CH" sz="1600" dirty="0">
                    <a:latin typeface="Arial" panose="020B0604020202020204" pitchFamily="34" charset="0"/>
                    <a:cs typeface="Arial" panose="020B0604020202020204" pitchFamily="34" charset="0"/>
                  </a:rPr>
                  <a:t> vient du refroidissement </a:t>
                </a:r>
                <a:r>
                  <a:rPr lang="el-GR" sz="1600" dirty="0">
                    <a:latin typeface="Arial" panose="020B0604020202020204" pitchFamily="34" charset="0"/>
                    <a:cs typeface="Arial" panose="020B0604020202020204" pitchFamily="34" charset="0"/>
                  </a:rPr>
                  <a:t>Δ</a:t>
                </a:r>
                <a:r>
                  <a:rPr lang="fr-CH" sz="1600" dirty="0" err="1">
                    <a:latin typeface="Arial" panose="020B0604020202020204" pitchFamily="34" charset="0"/>
                    <a:cs typeface="Arial" panose="020B0604020202020204" pitchFamily="34" charset="0"/>
                  </a:rPr>
                  <a:t>Q</a:t>
                </a:r>
                <a:r>
                  <a:rPr lang="fr-CH" sz="1600" baseline="-25000" dirty="0" err="1">
                    <a:latin typeface="Arial" panose="020B0604020202020204" pitchFamily="34" charset="0"/>
                    <a:cs typeface="Arial" panose="020B0604020202020204" pitchFamily="34" charset="0"/>
                  </a:rPr>
                  <a:t>eau</a:t>
                </a:r>
                <a:r>
                  <a:rPr lang="fr-CH" sz="1600" dirty="0">
                    <a:latin typeface="Arial" panose="020B0604020202020204" pitchFamily="34" charset="0"/>
                    <a:cs typeface="Arial" panose="020B0604020202020204" pitchFamily="34" charset="0"/>
                  </a:rPr>
                  <a:t> de l’eau initialement contenue dans le bécher. </a:t>
                </a:r>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On peut donc aussi écrire:</a:t>
                </a:r>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14:m>
                  <m:oMath xmlns:m="http://schemas.openxmlformats.org/officeDocument/2006/math">
                    <m:r>
                      <a:rPr lang="fr-CH" sz="160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𝑄</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𝑚𝑒𝑎𝑢</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𝐶𝑝</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𝑇𝑓</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𝑇𝑖</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oMath>
                </a14:m>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endParaRPr lang="fr-FR" sz="1600" dirty="0">
                  <a:latin typeface="Arial" panose="020B0604020202020204" pitchFamily="34" charset="0"/>
                  <a:cs typeface="Arial" panose="020B0604020202020204" pitchFamily="34" charset="0"/>
                </a:endParaRPr>
              </a:p>
            </p:txBody>
          </p:sp>
        </mc:Choice>
        <mc:Fallback xmlns="">
          <p:sp>
            <p:nvSpPr>
              <p:cNvPr id="11" name="ZoneTexte 10">
                <a:extLst>
                  <a:ext uri="{FF2B5EF4-FFF2-40B4-BE49-F238E27FC236}">
                    <a16:creationId xmlns:a16="http://schemas.microsoft.com/office/drawing/2014/main" id="{B11F2C41-3C57-9722-28D3-CE7A243274A2}"/>
                  </a:ext>
                </a:extLst>
              </p:cNvPr>
              <p:cNvSpPr txBox="1">
                <a:spLocks noRot="1" noChangeAspect="1" noMove="1" noResize="1" noEditPoints="1" noAdjustHandles="1" noChangeArrowheads="1" noChangeShapeType="1" noTextEdit="1"/>
              </p:cNvSpPr>
              <p:nvPr/>
            </p:nvSpPr>
            <p:spPr>
              <a:xfrm>
                <a:off x="272689" y="710056"/>
                <a:ext cx="5626088" cy="5570756"/>
              </a:xfrm>
              <a:prstGeom prst="rect">
                <a:avLst/>
              </a:prstGeom>
              <a:blipFill>
                <a:blip r:embed="rId2"/>
                <a:stretch>
                  <a:fillRect l="-758" t="-547" r="-433"/>
                </a:stretch>
              </a:blipFill>
            </p:spPr>
            <p:txBody>
              <a:bodyPr/>
              <a:lstStyle/>
              <a:p>
                <a:r>
                  <a:rPr lang="fr-CH">
                    <a:noFill/>
                  </a:rPr>
                  <a:t> </a:t>
                </a:r>
              </a:p>
            </p:txBody>
          </p:sp>
        </mc:Fallback>
      </mc:AlternateContent>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307777"/>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a:t>
            </a:r>
            <a:r>
              <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07</a:t>
            </a:r>
            <a:endPar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ZoneTexte 5">
            <a:extLst>
              <a:ext uri="{FF2B5EF4-FFF2-40B4-BE49-F238E27FC236}">
                <a16:creationId xmlns:a16="http://schemas.microsoft.com/office/drawing/2014/main" id="{0FD48D5E-7ADA-C2BE-3772-2164FCE81EFB}"/>
              </a:ext>
            </a:extLst>
          </p:cNvPr>
          <p:cNvSpPr txBox="1"/>
          <p:nvPr/>
        </p:nvSpPr>
        <p:spPr>
          <a:xfrm>
            <a:off x="6614393" y="1743667"/>
            <a:ext cx="4898497" cy="3370666"/>
          </a:xfrm>
          <a:prstGeom prst="rect">
            <a:avLst/>
          </a:prstGeom>
          <a:noFill/>
          <a:ln>
            <a:solidFill>
              <a:schemeClr val="tx1"/>
            </a:solidFill>
            <a:prstDash val="dash"/>
          </a:ln>
        </p:spPr>
        <p:txBody>
          <a:bodyPr wrap="square" rtlCol="0">
            <a:spAutoFit/>
          </a:bodyPr>
          <a:lstStyle/>
          <a:p>
            <a:pPr marL="285750" indent="-285750">
              <a:lnSpc>
                <a:spcPct val="150000"/>
              </a:lnSpc>
              <a:buFont typeface="Arial" panose="020B0604020202020204" pitchFamily="34" charset="0"/>
              <a:buChar char="•"/>
            </a:pPr>
            <a:r>
              <a:rPr lang="el-GR" sz="1600" dirty="0">
                <a:latin typeface="Arial" panose="020B0604020202020204" pitchFamily="34" charset="0"/>
                <a:cs typeface="Arial" panose="020B0604020202020204" pitchFamily="34" charset="0"/>
              </a:rPr>
              <a:t>Δ</a:t>
            </a:r>
            <a:r>
              <a:rPr lang="fr-CH" sz="1600" dirty="0" err="1">
                <a:latin typeface="Arial" panose="020B0604020202020204" pitchFamily="34" charset="0"/>
                <a:cs typeface="Arial" panose="020B0604020202020204" pitchFamily="34" charset="0"/>
              </a:rPr>
              <a:t>qglace</a:t>
            </a:r>
            <a:r>
              <a:rPr lang="fr-CH" sz="1600" dirty="0">
                <a:latin typeface="Arial" panose="020B0604020202020204" pitchFamily="34" charset="0"/>
                <a:cs typeface="Arial" panose="020B0604020202020204" pitchFamily="34" charset="0"/>
              </a:rPr>
              <a:t> et </a:t>
            </a:r>
            <a:r>
              <a:rPr lang="el-GR" sz="1600" dirty="0">
                <a:latin typeface="Arial" panose="020B0604020202020204" pitchFamily="34" charset="0"/>
                <a:cs typeface="Arial" panose="020B0604020202020204" pitchFamily="34" charset="0"/>
              </a:rPr>
              <a:t>Δ</a:t>
            </a:r>
            <a:r>
              <a:rPr lang="fr-CH" sz="1600" dirty="0" err="1">
                <a:latin typeface="Arial" panose="020B0604020202020204" pitchFamily="34" charset="0"/>
                <a:cs typeface="Arial" panose="020B0604020202020204" pitchFamily="34" charset="0"/>
              </a:rPr>
              <a:t>qeau</a:t>
            </a:r>
            <a:r>
              <a:rPr lang="fr-CH" sz="1600" dirty="0">
                <a:latin typeface="Arial" panose="020B0604020202020204" pitchFamily="34" charset="0"/>
                <a:cs typeface="Arial" panose="020B0604020202020204" pitchFamily="34" charset="0"/>
              </a:rPr>
              <a:t>: chaleur échangée [kJ]</a:t>
            </a:r>
          </a:p>
          <a:p>
            <a:pPr marL="285750" indent="-285750">
              <a:lnSpc>
                <a:spcPct val="150000"/>
              </a:lnSpc>
              <a:buFont typeface="Arial" panose="020B0604020202020204" pitchFamily="34" charset="0"/>
              <a:buChar char="•"/>
            </a:pPr>
            <a:r>
              <a:rPr lang="fr-CH" sz="1600" dirty="0" err="1">
                <a:latin typeface="Arial" panose="020B0604020202020204" pitchFamily="34" charset="0"/>
                <a:cs typeface="Arial" panose="020B0604020202020204" pitchFamily="34" charset="0"/>
              </a:rPr>
              <a:t>M</a:t>
            </a:r>
            <a:r>
              <a:rPr lang="fr-CH" sz="1600" baseline="-25000" dirty="0" err="1">
                <a:latin typeface="Arial" panose="020B0604020202020204" pitchFamily="34" charset="0"/>
                <a:cs typeface="Arial" panose="020B0604020202020204" pitchFamily="34" charset="0"/>
              </a:rPr>
              <a:t>eau</a:t>
            </a:r>
            <a:r>
              <a:rPr lang="fr-CH" sz="1600" dirty="0">
                <a:latin typeface="Arial" panose="020B0604020202020204" pitchFamily="34" charset="0"/>
                <a:cs typeface="Arial" panose="020B0604020202020204" pitchFamily="34" charset="0"/>
              </a:rPr>
              <a:t> = masse d’eau initiale = 0,4 [kg]</a:t>
            </a:r>
          </a:p>
          <a:p>
            <a:pPr marL="285750" indent="-285750">
              <a:lnSpc>
                <a:spcPct val="150000"/>
              </a:lnSpc>
              <a:buFont typeface="Arial" panose="020B0604020202020204" pitchFamily="34" charset="0"/>
              <a:buChar char="•"/>
            </a:pPr>
            <a:r>
              <a:rPr lang="fr-CH" sz="1600" dirty="0" err="1">
                <a:latin typeface="Arial" panose="020B0604020202020204" pitchFamily="34" charset="0"/>
                <a:cs typeface="Arial" panose="020B0604020202020204" pitchFamily="34" charset="0"/>
              </a:rPr>
              <a:t>M</a:t>
            </a:r>
            <a:r>
              <a:rPr lang="fr-CH" sz="1600" baseline="-25000" dirty="0" err="1">
                <a:latin typeface="Arial" panose="020B0604020202020204" pitchFamily="34" charset="0"/>
                <a:cs typeface="Arial" panose="020B0604020202020204" pitchFamily="34" charset="0"/>
              </a:rPr>
              <a:t>glace</a:t>
            </a:r>
            <a:r>
              <a:rPr lang="fr-CH" sz="1600" dirty="0">
                <a:latin typeface="Arial" panose="020B0604020202020204" pitchFamily="34" charset="0"/>
                <a:cs typeface="Arial" panose="020B0604020202020204" pitchFamily="34" charset="0"/>
              </a:rPr>
              <a:t> = masse de glace initiale = 0,059 [kg]</a:t>
            </a: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T</a:t>
            </a:r>
            <a:r>
              <a:rPr lang="fr-CH" sz="1600" baseline="-25000" dirty="0">
                <a:latin typeface="Arial" panose="020B0604020202020204" pitchFamily="34" charset="0"/>
                <a:cs typeface="Arial" panose="020B0604020202020204" pitchFamily="34" charset="0"/>
              </a:rPr>
              <a:t>i eau </a:t>
            </a:r>
            <a:r>
              <a:rPr lang="fr-CH" sz="1600" dirty="0">
                <a:latin typeface="Arial" panose="020B0604020202020204" pitchFamily="34" charset="0"/>
                <a:cs typeface="Arial" panose="020B0604020202020204" pitchFamily="34" charset="0"/>
              </a:rPr>
              <a:t>= température initiale de l’eau = 22,45 [°C]</a:t>
            </a: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T</a:t>
            </a:r>
            <a:r>
              <a:rPr lang="fr-CH" sz="1600" baseline="-25000" dirty="0">
                <a:latin typeface="Arial" panose="020B0604020202020204" pitchFamily="34" charset="0"/>
                <a:cs typeface="Arial" panose="020B0604020202020204" pitchFamily="34" charset="0"/>
              </a:rPr>
              <a:t>f</a:t>
            </a:r>
            <a:r>
              <a:rPr lang="fr-CH" sz="1600" dirty="0">
                <a:latin typeface="Arial" panose="020B0604020202020204" pitchFamily="34" charset="0"/>
                <a:cs typeface="Arial" panose="020B0604020202020204" pitchFamily="34" charset="0"/>
              </a:rPr>
              <a:t> = température finale de l’eau = 11,45 [°C]</a:t>
            </a: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T</a:t>
            </a:r>
            <a:r>
              <a:rPr lang="fr-CH" sz="1600" baseline="-25000" dirty="0">
                <a:latin typeface="Arial" panose="020B0604020202020204" pitchFamily="34" charset="0"/>
                <a:cs typeface="Arial" panose="020B0604020202020204" pitchFamily="34" charset="0"/>
              </a:rPr>
              <a:t>i glace</a:t>
            </a:r>
            <a:r>
              <a:rPr lang="fr-CH" sz="1600" dirty="0">
                <a:latin typeface="Arial" panose="020B0604020202020204" pitchFamily="34" charset="0"/>
                <a:cs typeface="Arial" panose="020B0604020202020204" pitchFamily="34" charset="0"/>
              </a:rPr>
              <a:t> = température de la glace = 0 [°C]</a:t>
            </a: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L = chaleur latente [kJ/</a:t>
            </a:r>
            <a:r>
              <a:rPr lang="fr-CH" sz="1600" dirty="0" err="1">
                <a:latin typeface="Arial" panose="020B0604020202020204" pitchFamily="34" charset="0"/>
                <a:cs typeface="Arial" panose="020B0604020202020204" pitchFamily="34" charset="0"/>
              </a:rPr>
              <a:t>kg</a:t>
            </a:r>
            <a:r>
              <a:rPr lang="fr-CH" sz="1600" baseline="-25000" dirty="0" err="1">
                <a:latin typeface="Arial" panose="020B0604020202020204" pitchFamily="34" charset="0"/>
                <a:cs typeface="Arial" panose="020B0604020202020204" pitchFamily="34" charset="0"/>
              </a:rPr>
              <a:t>eau</a:t>
            </a:r>
            <a:r>
              <a:rPr lang="fr-CH" sz="16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C</a:t>
            </a:r>
            <a:r>
              <a:rPr lang="fr-CH" sz="1600" baseline="-25000" dirty="0">
                <a:latin typeface="Arial" panose="020B0604020202020204" pitchFamily="34" charset="0"/>
                <a:cs typeface="Arial" panose="020B0604020202020204" pitchFamily="34" charset="0"/>
              </a:rPr>
              <a:t>p eau</a:t>
            </a:r>
            <a:r>
              <a:rPr lang="fr-CH" sz="1600" dirty="0">
                <a:latin typeface="Arial" panose="020B0604020202020204" pitchFamily="34" charset="0"/>
                <a:cs typeface="Arial" panose="020B0604020202020204" pitchFamily="34" charset="0"/>
              </a:rPr>
              <a:t> = capacité thermique massique de l’eau = 4,19 · 10</a:t>
            </a:r>
            <a:r>
              <a:rPr lang="fr-CH" sz="1600" baseline="30000" dirty="0">
                <a:latin typeface="Arial" panose="020B0604020202020204" pitchFamily="34" charset="0"/>
                <a:cs typeface="Arial" panose="020B0604020202020204" pitchFamily="34" charset="0"/>
              </a:rPr>
              <a:t>3</a:t>
            </a:r>
            <a:r>
              <a:rPr lang="fr-CH" sz="1600" dirty="0">
                <a:latin typeface="Arial" panose="020B0604020202020204" pitchFamily="34" charset="0"/>
                <a:cs typeface="Arial" panose="020B0604020202020204" pitchFamily="34" charset="0"/>
              </a:rPr>
              <a:t> [J·kg</a:t>
            </a:r>
            <a:r>
              <a:rPr lang="fr-CH" sz="1600" baseline="30000" dirty="0">
                <a:latin typeface="Arial" panose="020B0604020202020204" pitchFamily="34" charset="0"/>
                <a:cs typeface="Arial" panose="020B0604020202020204" pitchFamily="34" charset="0"/>
              </a:rPr>
              <a:t>-1</a:t>
            </a:r>
            <a:r>
              <a:rPr lang="fr-CH" sz="1600" dirty="0">
                <a:latin typeface="Arial" panose="020B0604020202020204" pitchFamily="34" charset="0"/>
                <a:cs typeface="Arial" panose="020B0604020202020204" pitchFamily="34" charset="0"/>
              </a:rPr>
              <a:t>·K</a:t>
            </a:r>
            <a:r>
              <a:rPr lang="fr-CH" sz="1600" baseline="30000" dirty="0">
                <a:latin typeface="Arial" panose="020B0604020202020204" pitchFamily="34" charset="0"/>
                <a:cs typeface="Arial" panose="020B0604020202020204" pitchFamily="34" charset="0"/>
              </a:rPr>
              <a:t>-1</a:t>
            </a:r>
            <a:r>
              <a:rPr lang="fr-CH" sz="1600" dirty="0">
                <a:latin typeface="Arial" panose="020B0604020202020204" pitchFamily="34" charset="0"/>
                <a:cs typeface="Arial" panose="020B0604020202020204" pitchFamily="34" charset="0"/>
              </a:rPr>
              <a:t>]</a:t>
            </a:r>
          </a:p>
        </p:txBody>
      </p:sp>
      <p:sp>
        <p:nvSpPr>
          <p:cNvPr id="2" name="Google Shape;85;p1">
            <a:extLst>
              <a:ext uri="{FF2B5EF4-FFF2-40B4-BE49-F238E27FC236}">
                <a16:creationId xmlns:a16="http://schemas.microsoft.com/office/drawing/2014/main" id="{FA71CBD1-EBD8-931C-AEE2-311EFA410941}"/>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199476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B11F2C41-3C57-9722-28D3-CE7A243274A2}"/>
                  </a:ext>
                </a:extLst>
              </p:cNvPr>
              <p:cNvSpPr txBox="1"/>
              <p:nvPr/>
            </p:nvSpPr>
            <p:spPr>
              <a:xfrm>
                <a:off x="272689" y="710056"/>
                <a:ext cx="5785658" cy="4752198"/>
              </a:xfrm>
              <a:prstGeom prst="rect">
                <a:avLst/>
              </a:prstGeom>
              <a:noFill/>
            </p:spPr>
            <p:txBody>
              <a:bodyPr wrap="square" rtlCol="0">
                <a:spAutoFit/>
              </a:bodyPr>
              <a:lstStyle/>
              <a:p>
                <a:pPr marL="342900" indent="-342900">
                  <a:buAutoNum type="alphaUcPeriod" startAt="2"/>
                </a:pPr>
                <a:endParaRPr lang="fr-CH" dirty="0">
                  <a:latin typeface="Arial" panose="020B0604020202020204" pitchFamily="34" charset="0"/>
                  <a:cs typeface="Arial" panose="020B0604020202020204" pitchFamily="34" charset="0"/>
                </a:endParaRPr>
              </a:p>
              <a:p>
                <a:pPr marL="342900" indent="-342900">
                  <a:buAutoNum type="alphaUcPeriod" startAt="2"/>
                </a:pPr>
                <a:endParaRPr lang="fr-CH" dirty="0">
                  <a:latin typeface="Arial" panose="020B0604020202020204" pitchFamily="34" charset="0"/>
                  <a:cs typeface="Arial" panose="020B0604020202020204" pitchFamily="34" charset="0"/>
                </a:endParaRPr>
              </a:p>
              <a:p>
                <a:pPr marL="342900" indent="-342900">
                  <a:buFont typeface="+mj-lt"/>
                  <a:buAutoNum type="arabicPeriod"/>
                </a:pPr>
                <a:r>
                  <a:rPr lang="fr-CH" sz="1600" dirty="0">
                    <a:latin typeface="Arial" panose="020B0604020202020204" pitchFamily="34" charset="0"/>
                    <a:cs typeface="Arial" panose="020B0604020202020204" pitchFamily="34" charset="0"/>
                  </a:rPr>
                  <a:t>Le système étant isolé, l’énergie totale est conservée.</a:t>
                </a:r>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Par conséquent, la grandeur </a:t>
                </a:r>
                <a:r>
                  <a:rPr lang="fr-CH" sz="1600" dirty="0" err="1">
                    <a:latin typeface="Arial" panose="020B0604020202020204" pitchFamily="34" charset="0"/>
                    <a:cs typeface="Arial" panose="020B0604020202020204" pitchFamily="34" charset="0"/>
                  </a:rPr>
                  <a:t>ΔQ</a:t>
                </a:r>
                <a:r>
                  <a:rPr lang="fr-CH" sz="1600" baseline="-25000" dirty="0" err="1">
                    <a:latin typeface="Arial" panose="020B0604020202020204" pitchFamily="34" charset="0"/>
                    <a:cs typeface="Arial" panose="020B0604020202020204" pitchFamily="34" charset="0"/>
                  </a:rPr>
                  <a:t>tot</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ΔQ</a:t>
                </a:r>
                <a:r>
                  <a:rPr lang="fr-CH" sz="1600" baseline="-25000" dirty="0" err="1">
                    <a:latin typeface="Arial" panose="020B0604020202020204" pitchFamily="34" charset="0"/>
                    <a:cs typeface="Arial" panose="020B0604020202020204" pitchFamily="34" charset="0"/>
                  </a:rPr>
                  <a:t>glace</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ΔQ</a:t>
                </a:r>
                <a:r>
                  <a:rPr lang="fr-CH" sz="1600" baseline="-25000" dirty="0" err="1">
                    <a:latin typeface="Arial" panose="020B0604020202020204" pitchFamily="34" charset="0"/>
                    <a:cs typeface="Arial" panose="020B0604020202020204" pitchFamily="34" charset="0"/>
                  </a:rPr>
                  <a:t>eau</a:t>
                </a:r>
                <a:r>
                  <a:rPr lang="fr-CH" sz="1600" baseline="-25000" dirty="0">
                    <a:latin typeface="Arial" panose="020B0604020202020204" pitchFamily="34" charset="0"/>
                    <a:cs typeface="Arial" panose="020B0604020202020204" pitchFamily="34" charset="0"/>
                  </a:rPr>
                  <a:t> </a:t>
                </a:r>
                <a:r>
                  <a:rPr lang="fr-CH" sz="1600" dirty="0">
                    <a:latin typeface="Arial" panose="020B0604020202020204" pitchFamily="34" charset="0"/>
                    <a:cs typeface="Arial" panose="020B0604020202020204" pitchFamily="34" charset="0"/>
                  </a:rPr>
                  <a:t>est nulle. Il s’ensuit que:</a:t>
                </a:r>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14:m>
                  <m:oMath xmlns:m="http://schemas.openxmlformats.org/officeDocument/2006/math">
                    <m:r>
                      <a:rPr lang="fr-CH" sz="1600" b="0" i="1" smtClean="0">
                        <a:latin typeface="Cambria Math" panose="02040503050406030204" pitchFamily="18" charset="0"/>
                        <a:cs typeface="Arial" panose="020B0604020202020204" pitchFamily="34" charset="0"/>
                      </a:rPr>
                      <m:t>𝐿</m:t>
                    </m:r>
                    <m:r>
                      <a:rPr lang="fr-CH" sz="1600" b="0" i="1" smtClean="0">
                        <a:latin typeface="Cambria Math" panose="02040503050406030204" pitchFamily="18" charset="0"/>
                        <a:cs typeface="Arial" panose="020B0604020202020204" pitchFamily="34" charset="0"/>
                      </a:rPr>
                      <m:t>=</m:t>
                    </m:r>
                    <m:r>
                      <a:rPr lang="fr-CH" sz="1600" b="0" i="1" smtClean="0">
                        <a:latin typeface="Cambria Math" panose="02040503050406030204" pitchFamily="18" charset="0"/>
                        <a:cs typeface="Arial" panose="020B0604020202020204" pitchFamily="34" charset="0"/>
                      </a:rPr>
                      <m:t>𝐶𝑝</m:t>
                    </m:r>
                    <m:r>
                      <a:rPr lang="fr-CH" sz="1600" b="0" i="1" baseline="-25000" smtClean="0">
                        <a:latin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cs typeface="Arial" panose="020B0604020202020204" pitchFamily="34" charset="0"/>
                      </a:rPr>
                      <m:t>𝑒𝑎𝑢</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dPr>
                      <m:e>
                        <m:d>
                          <m:d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dPr>
                          <m:e>
                            <m:r>
                              <a:rPr lang="fr-CH" sz="1600" b="0" i="1" smtClean="0">
                                <a:latin typeface="Cambria Math" panose="02040503050406030204" pitchFamily="18" charset="0"/>
                                <a:ea typeface="Cambria Math" panose="02040503050406030204" pitchFamily="18" charset="0"/>
                                <a:cs typeface="Arial" panose="020B0604020202020204" pitchFamily="34" charset="0"/>
                              </a:rPr>
                              <m:t>𝑇</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𝑖</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𝑔𝑙𝑎𝑐𝑒</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𝑇𝑓</m:t>
                            </m:r>
                          </m:e>
                        </m:d>
                        <m:r>
                          <a:rPr lang="fr-CH" sz="1600" b="0" i="1" smtClean="0">
                            <a:latin typeface="Cambria Math" panose="02040503050406030204" pitchFamily="18" charset="0"/>
                            <a:ea typeface="Cambria Math" panose="02040503050406030204" pitchFamily="18" charset="0"/>
                            <a:cs typeface="Arial" panose="020B0604020202020204" pitchFamily="34" charset="0"/>
                          </a:rPr>
                          <m:t>+</m:t>
                        </m:r>
                        <m:d>
                          <m:d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dPr>
                          <m:e>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𝑚</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𝑚</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𝑔𝑙𝑎𝑐𝑒</m:t>
                                </m:r>
                              </m:den>
                            </m:f>
                          </m:e>
                        </m:d>
                        <m:r>
                          <a:rPr lang="fr-CH" sz="1600" b="0" i="1" smtClean="0">
                            <a:latin typeface="Cambria Math" panose="02040503050406030204" pitchFamily="18" charset="0"/>
                            <a:ea typeface="Cambria Math" panose="02040503050406030204" pitchFamily="18" charset="0"/>
                            <a:cs typeface="Arial" panose="020B0604020202020204" pitchFamily="34" charset="0"/>
                          </a:rPr>
                          <m:t>∙</m:t>
                        </m:r>
                        <m:d>
                          <m:d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dPr>
                          <m:e>
                            <m:r>
                              <a:rPr lang="fr-CH" sz="1600" b="0" i="1" smtClean="0">
                                <a:latin typeface="Cambria Math" panose="02040503050406030204" pitchFamily="18" charset="0"/>
                                <a:ea typeface="Cambria Math" panose="02040503050406030204" pitchFamily="18" charset="0"/>
                                <a:cs typeface="Arial" panose="020B0604020202020204" pitchFamily="34" charset="0"/>
                              </a:rPr>
                              <m:t>𝑇</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𝑖</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𝑇𝑓</m:t>
                            </m:r>
                          </m:e>
                        </m:d>
                      </m:e>
                    </m:d>
                  </m:oMath>
                </a14:m>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En introduisant les valeurs numériques on obtient: </a:t>
                </a:r>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14:m>
                  <m:oMath xmlns:m="http://schemas.openxmlformats.org/officeDocument/2006/math">
                    <m:r>
                      <a:rPr lang="fr-CH" sz="1600" b="0" i="1" smtClean="0">
                        <a:latin typeface="Cambria Math" panose="02040503050406030204" pitchFamily="18" charset="0"/>
                        <a:cs typeface="Arial" panose="020B0604020202020204" pitchFamily="34" charset="0"/>
                      </a:rPr>
                      <m:t>𝐿</m:t>
                    </m:r>
                    <m:r>
                      <a:rPr lang="fr-CH" sz="1600" b="0" i="1" smtClean="0">
                        <a:latin typeface="Cambria Math" panose="02040503050406030204" pitchFamily="18" charset="0"/>
                        <a:cs typeface="Arial" panose="020B0604020202020204" pitchFamily="34" charset="0"/>
                      </a:rPr>
                      <m:t>=2,6∙105 </m:t>
                    </m:r>
                    <m:d>
                      <m:dPr>
                        <m:begChr m:val="["/>
                        <m:endChr m:val="]"/>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dPr>
                      <m:e>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𝐽</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𝑘𝑔</m:t>
                            </m:r>
                          </m:den>
                        </m:f>
                      </m:e>
                    </m:d>
                  </m:oMath>
                </a14:m>
                <a:br>
                  <a:rPr lang="fr-CH" sz="1600" b="0" dirty="0">
                    <a:latin typeface="Arial" panose="020B0604020202020204" pitchFamily="34" charset="0"/>
                    <a:ea typeface="Cambria Math" panose="02040503050406030204" pitchFamily="18" charset="0"/>
                    <a:cs typeface="Arial" panose="020B0604020202020204" pitchFamily="34" charset="0"/>
                  </a:rPr>
                </a:br>
                <a:br>
                  <a:rPr lang="fr-CH" sz="16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Or, la valeur tabulée est: </a:t>
                </a:r>
                <a14:m>
                  <m:oMath xmlns:m="http://schemas.openxmlformats.org/officeDocument/2006/math">
                    <m:r>
                      <a:rPr lang="fr-CH" sz="1600" b="0" i="1" smtClean="0">
                        <a:latin typeface="Cambria Math" panose="02040503050406030204" pitchFamily="18" charset="0"/>
                        <a:cs typeface="Arial" panose="020B0604020202020204" pitchFamily="34" charset="0"/>
                      </a:rPr>
                      <m:t>𝐿</m:t>
                    </m:r>
                    <m:r>
                      <a:rPr lang="fr-CH" sz="1600" b="0" i="1" smtClean="0">
                        <a:latin typeface="Cambria Math" panose="02040503050406030204" pitchFamily="18" charset="0"/>
                        <a:cs typeface="Arial" panose="020B0604020202020204" pitchFamily="34" charset="0"/>
                      </a:rPr>
                      <m:t>=3,34∙105 </m:t>
                    </m:r>
                    <m:d>
                      <m:dPr>
                        <m:begChr m:val="["/>
                        <m:endChr m:val="]"/>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dPr>
                      <m:e>
                        <m:f>
                          <m:fPr>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fPr>
                          <m:num>
                            <m:r>
                              <a:rPr lang="fr-CH" sz="1600" b="0" i="1" smtClean="0">
                                <a:latin typeface="Cambria Math" panose="02040503050406030204" pitchFamily="18" charset="0"/>
                                <a:ea typeface="Cambria Math" panose="02040503050406030204" pitchFamily="18" charset="0"/>
                                <a:cs typeface="Arial" panose="020B0604020202020204" pitchFamily="34" charset="0"/>
                              </a:rPr>
                              <m:t>𝐽</m:t>
                            </m:r>
                          </m:num>
                          <m:den>
                            <m:r>
                              <a:rPr lang="fr-CH" sz="1600" b="0" i="1" smtClean="0">
                                <a:latin typeface="Cambria Math" panose="02040503050406030204" pitchFamily="18" charset="0"/>
                                <a:ea typeface="Cambria Math" panose="02040503050406030204" pitchFamily="18" charset="0"/>
                                <a:cs typeface="Arial" panose="020B0604020202020204" pitchFamily="34" charset="0"/>
                              </a:rPr>
                              <m:t>𝑘𝑔</m:t>
                            </m:r>
                          </m:den>
                        </m:f>
                      </m:e>
                    </m:d>
                  </m:oMath>
                </a14:m>
                <a:r>
                  <a:rPr lang="fr-CH" sz="1600" dirty="0">
                    <a:latin typeface="Arial" panose="020B0604020202020204" pitchFamily="34" charset="0"/>
                    <a:cs typeface="Arial" panose="020B0604020202020204" pitchFamily="34" charset="0"/>
                  </a:rPr>
                  <a:t> </a:t>
                </a:r>
                <a:br>
                  <a:rPr lang="fr-CH" sz="1600" dirty="0">
                    <a:latin typeface="Arial" panose="020B0604020202020204" pitchFamily="34" charset="0"/>
                    <a:cs typeface="Arial" panose="020B0604020202020204" pitchFamily="34" charset="0"/>
                  </a:rPr>
                </a:br>
                <a:r>
                  <a:rPr lang="fr-CH" sz="1600" dirty="0">
                    <a:latin typeface="Arial" panose="020B0604020202020204" pitchFamily="34" charset="0"/>
                    <a:cs typeface="Arial" panose="020B0604020202020204" pitchFamily="34" charset="0"/>
                  </a:rPr>
                  <a:t>(cf. polycopié p.2.13)</a:t>
                </a:r>
                <a:br>
                  <a:rPr lang="fr-CH" sz="1600" dirty="0">
                    <a:latin typeface="Arial" panose="020B0604020202020204" pitchFamily="34" charset="0"/>
                    <a:cs typeface="Arial" panose="020B0604020202020204" pitchFamily="34" charset="0"/>
                  </a:rPr>
                </a:br>
                <a:endParaRPr lang="fr-FR" sz="1600" dirty="0">
                  <a:latin typeface="Arial" panose="020B0604020202020204" pitchFamily="34" charset="0"/>
                  <a:cs typeface="Arial" panose="020B0604020202020204" pitchFamily="34" charset="0"/>
                </a:endParaRPr>
              </a:p>
            </p:txBody>
          </p:sp>
        </mc:Choice>
        <mc:Fallback xmlns="">
          <p:sp>
            <p:nvSpPr>
              <p:cNvPr id="11" name="ZoneTexte 10">
                <a:extLst>
                  <a:ext uri="{FF2B5EF4-FFF2-40B4-BE49-F238E27FC236}">
                    <a16:creationId xmlns:a16="http://schemas.microsoft.com/office/drawing/2014/main" id="{B11F2C41-3C57-9722-28D3-CE7A243274A2}"/>
                  </a:ext>
                </a:extLst>
              </p:cNvPr>
              <p:cNvSpPr txBox="1">
                <a:spLocks noRot="1" noChangeAspect="1" noMove="1" noResize="1" noEditPoints="1" noAdjustHandles="1" noChangeArrowheads="1" noChangeShapeType="1" noTextEdit="1"/>
              </p:cNvSpPr>
              <p:nvPr/>
            </p:nvSpPr>
            <p:spPr>
              <a:xfrm>
                <a:off x="272689" y="710056"/>
                <a:ext cx="5785658" cy="4752198"/>
              </a:xfrm>
              <a:prstGeom prst="rect">
                <a:avLst/>
              </a:prstGeom>
              <a:blipFill>
                <a:blip r:embed="rId2"/>
                <a:stretch>
                  <a:fillRect l="-421"/>
                </a:stretch>
              </a:blipFill>
            </p:spPr>
            <p:txBody>
              <a:bodyPr/>
              <a:lstStyle/>
              <a:p>
                <a:r>
                  <a:rPr lang="fr-CH">
                    <a:noFill/>
                  </a:rPr>
                  <a:t> </a:t>
                </a:r>
              </a:p>
            </p:txBody>
          </p:sp>
        </mc:Fallback>
      </mc:AlternateContent>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307777"/>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a:t>
            </a:r>
            <a:r>
              <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07</a:t>
            </a:r>
            <a:endPar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ctangle 1">
            <a:extLst>
              <a:ext uri="{FF2B5EF4-FFF2-40B4-BE49-F238E27FC236}">
                <a16:creationId xmlns:a16="http://schemas.microsoft.com/office/drawing/2014/main" id="{AD1A5BA8-A216-458C-CD0A-8D498EB5F4F3}"/>
              </a:ext>
            </a:extLst>
          </p:cNvPr>
          <p:cNvSpPr/>
          <p:nvPr/>
        </p:nvSpPr>
        <p:spPr>
          <a:xfrm>
            <a:off x="272689" y="1219200"/>
            <a:ext cx="318982" cy="4213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a:extLst>
              <a:ext uri="{FF2B5EF4-FFF2-40B4-BE49-F238E27FC236}">
                <a16:creationId xmlns:a16="http://schemas.microsoft.com/office/drawing/2014/main" id="{B11F2C41-3C57-9722-28D3-CE7A243274A2}"/>
              </a:ext>
            </a:extLst>
          </p:cNvPr>
          <p:cNvSpPr txBox="1"/>
          <p:nvPr/>
        </p:nvSpPr>
        <p:spPr>
          <a:xfrm>
            <a:off x="6170812" y="710056"/>
            <a:ext cx="5748499" cy="4585871"/>
          </a:xfrm>
          <a:prstGeom prst="rect">
            <a:avLst/>
          </a:prstGeom>
          <a:noFill/>
        </p:spPr>
        <p:txBody>
          <a:bodyPr wrap="square" rtlCol="0">
            <a:spAutoFit/>
          </a:bodyPr>
          <a:lstStyle/>
          <a:p>
            <a:pPr marL="342900" indent="-342900">
              <a:buAutoNum type="alphaUcPeriod" startAt="2"/>
            </a:pPr>
            <a:endParaRPr lang="fr-CH" dirty="0">
              <a:latin typeface="Arial" panose="020B0604020202020204" pitchFamily="34" charset="0"/>
              <a:cs typeface="Arial" panose="020B0604020202020204" pitchFamily="34" charset="0"/>
            </a:endParaRPr>
          </a:p>
          <a:p>
            <a:pPr marL="342900" indent="-342900">
              <a:buAutoNum type="alphaUcPeriod" startAt="2"/>
            </a:pPr>
            <a:endParaRPr lang="fr-CH" dirty="0">
              <a:latin typeface="Arial" panose="020B0604020202020204" pitchFamily="34" charset="0"/>
              <a:cs typeface="Arial" panose="020B0604020202020204" pitchFamily="34" charset="0"/>
            </a:endParaRPr>
          </a:p>
          <a:p>
            <a:pPr marL="342900" indent="-342900">
              <a:buFont typeface="+mj-lt"/>
              <a:buAutoNum type="arabicPeriod"/>
            </a:pPr>
            <a:r>
              <a:rPr lang="fr-CH" sz="1600" dirty="0">
                <a:latin typeface="Arial" panose="020B0604020202020204" pitchFamily="34" charset="0"/>
                <a:cs typeface="Arial" panose="020B0604020202020204" pitchFamily="34" charset="0"/>
              </a:rPr>
              <a:t>Explication de la différence : </a:t>
            </a:r>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On voit que nous sous-estimons la valeur de L pour notre expérience, c'est-à-dire que nous avons sous-estimé l'énergie nécessaire à faire fondre la glace. Reprenons nos hypothèses : nous avons dit que le système est isolé de l'extérieur. Or, dans la réalité, ce n'est pas le cas, une certaine quantité d'énergie est venue de l'extérieur et nous ne l'avons pas mesurée. Deuxièmement nous avons dit : l'énergie provient du refroidissement de l'eau. En réalité le récipient (bécher) se refroidit aussi un peu et fournit une certaine énergie dont nous n'avons pas tenu compte. Troisièmement, lorsque l'on a pesé la glace, une certaine partie de celle-ci était probablement déjà fondue, de sorte que nous avons dû légèrement surestimer </a:t>
            </a:r>
            <a:r>
              <a:rPr lang="fr-FR" sz="1600" dirty="0" err="1">
                <a:latin typeface="Cambria Math" panose="02040503050406030204" pitchFamily="18" charset="0"/>
                <a:ea typeface="Cambria Math" panose="02040503050406030204" pitchFamily="18" charset="0"/>
                <a:cs typeface="Arial" panose="020B0604020202020204" pitchFamily="34" charset="0"/>
              </a:rPr>
              <a:t>m</a:t>
            </a:r>
            <a:r>
              <a:rPr lang="fr-FR" sz="1600" baseline="-25000" dirty="0" err="1">
                <a:latin typeface="Cambria Math" panose="02040503050406030204" pitchFamily="18" charset="0"/>
                <a:ea typeface="Cambria Math" panose="02040503050406030204" pitchFamily="18" charset="0"/>
                <a:cs typeface="Arial" panose="020B0604020202020204" pitchFamily="34" charset="0"/>
              </a:rPr>
              <a:t>glace</a:t>
            </a:r>
            <a:r>
              <a:rPr lang="fr-FR" sz="1600" dirty="0">
                <a:latin typeface="Arial" panose="020B0604020202020204" pitchFamily="34" charset="0"/>
                <a:cs typeface="Arial" panose="020B0604020202020204" pitchFamily="34" charset="0"/>
              </a:rPr>
              <a:t>, d'où une sous-estimation de L (cf. formule). </a:t>
            </a:r>
          </a:p>
        </p:txBody>
      </p:sp>
      <p:sp>
        <p:nvSpPr>
          <p:cNvPr id="8" name="Rectangle 7">
            <a:extLst>
              <a:ext uri="{FF2B5EF4-FFF2-40B4-BE49-F238E27FC236}">
                <a16:creationId xmlns:a16="http://schemas.microsoft.com/office/drawing/2014/main" id="{15BAC3F9-5FDE-85AC-6564-6D243A9F2963}"/>
              </a:ext>
            </a:extLst>
          </p:cNvPr>
          <p:cNvSpPr/>
          <p:nvPr/>
        </p:nvSpPr>
        <p:spPr>
          <a:xfrm>
            <a:off x="6170812" y="1219200"/>
            <a:ext cx="318982" cy="4213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Google Shape;85;p1">
            <a:extLst>
              <a:ext uri="{FF2B5EF4-FFF2-40B4-BE49-F238E27FC236}">
                <a16:creationId xmlns:a16="http://schemas.microsoft.com/office/drawing/2014/main" id="{CB9F8E2A-0385-256E-2653-B746A1BA3F0B}"/>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418034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B11F2C41-3C57-9722-28D3-CE7A243274A2}"/>
                  </a:ext>
                </a:extLst>
              </p:cNvPr>
              <p:cNvSpPr txBox="1"/>
              <p:nvPr/>
            </p:nvSpPr>
            <p:spPr>
              <a:xfrm>
                <a:off x="272689" y="710056"/>
                <a:ext cx="5785658" cy="4580228"/>
              </a:xfrm>
              <a:prstGeom prst="rect">
                <a:avLst/>
              </a:prstGeom>
              <a:noFill/>
            </p:spPr>
            <p:txBody>
              <a:bodyPr wrap="square" rtlCol="0">
                <a:spAutoFit/>
              </a:bodyPr>
              <a:lstStyle/>
              <a:p>
                <a:pPr marL="342900" indent="-342900">
                  <a:buAutoNum type="alphaUcPeriod" startAt="2"/>
                </a:pPr>
                <a:endParaRPr lang="fr-CH" dirty="0">
                  <a:latin typeface="Arial" panose="020B0604020202020204" pitchFamily="34" charset="0"/>
                  <a:cs typeface="Arial" panose="020B0604020202020204" pitchFamily="34" charset="0"/>
                </a:endParaRPr>
              </a:p>
              <a:p>
                <a:pPr marL="342900" indent="-342900">
                  <a:buAutoNum type="alphaUcPeriod" startAt="2"/>
                </a:pPr>
                <a:endParaRPr lang="fr-CH" dirty="0">
                  <a:latin typeface="Arial" panose="020B0604020202020204" pitchFamily="34" charset="0"/>
                  <a:cs typeface="Arial" panose="020B0604020202020204" pitchFamily="34" charset="0"/>
                </a:endParaRPr>
              </a:p>
              <a:p>
                <a:pPr marL="342900" indent="-342900">
                  <a:buFont typeface="+mj-lt"/>
                  <a:buAutoNum type="arabicPeriod" startAt="2"/>
                </a:pPr>
                <a:r>
                  <a:rPr lang="fr-CH" sz="1600" dirty="0">
                    <a:latin typeface="Arial" panose="020B0604020202020204" pitchFamily="34" charset="0"/>
                    <a:cs typeface="Arial" panose="020B0604020202020204" pitchFamily="34" charset="0"/>
                  </a:rPr>
                  <a:t>Pour l’humidificateur n°1, on calcule l’énergie consommée pendant 1 heure:</a:t>
                </a:r>
                <a:br>
                  <a:rPr lang="fr-CH" sz="1600" dirty="0">
                    <a:latin typeface="Arial" panose="020B0604020202020204" pitchFamily="34" charset="0"/>
                    <a:cs typeface="Arial" panose="020B0604020202020204" pitchFamily="34" charset="0"/>
                  </a:rPr>
                </a:br>
                <a:br>
                  <a:rPr lang="fr-CH" sz="1600" dirty="0">
                    <a:latin typeface="Arial" panose="020B0604020202020204" pitchFamily="34" charset="0"/>
                    <a:cs typeface="Arial" panose="020B0604020202020204" pitchFamily="34" charset="0"/>
                  </a:rPr>
                </a:br>
                <a14:m>
                  <m:oMath xmlns:m="http://schemas.openxmlformats.org/officeDocument/2006/math">
                    <m:r>
                      <a:rPr lang="fr-CH" sz="1600" b="0" i="1" smtClean="0">
                        <a:latin typeface="Cambria Math" panose="02040503050406030204" pitchFamily="18" charset="0"/>
                        <a:cs typeface="Arial" panose="020B0604020202020204" pitchFamily="34" charset="0"/>
                      </a:rPr>
                      <m:t>𝐸</m:t>
                    </m:r>
                    <m:r>
                      <a:rPr lang="fr-CH" sz="1600" b="0" i="1" baseline="-25000" smtClean="0">
                        <a:latin typeface="Cambria Math" panose="02040503050406030204" pitchFamily="18" charset="0"/>
                        <a:cs typeface="Arial" panose="020B0604020202020204" pitchFamily="34" charset="0"/>
                      </a:rPr>
                      <m:t>1</m:t>
                    </m:r>
                    <m:r>
                      <a:rPr lang="fr-CH" sz="1600" b="0" i="1" smtClean="0">
                        <a:latin typeface="Cambria Math" panose="02040503050406030204" pitchFamily="18" charset="0"/>
                        <a:cs typeface="Arial" panose="020B0604020202020204" pitchFamily="34" charset="0"/>
                      </a:rPr>
                      <m:t>=</m:t>
                    </m:r>
                    <m:r>
                      <a:rPr lang="fr-CH" sz="1600" b="0" i="1" smtClean="0">
                        <a:latin typeface="Cambria Math" panose="02040503050406030204" pitchFamily="18" charset="0"/>
                        <a:cs typeface="Arial" panose="020B0604020202020204" pitchFamily="34" charset="0"/>
                      </a:rPr>
                      <m:t>𝑉</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𝜌</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𝐶𝑝</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 </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𝜃</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𝑉</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𝜌</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𝑒𝑎𝑢</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𝐿</m:t>
                    </m:r>
                    <m:r>
                      <m:rPr>
                        <m:sty m:val="p"/>
                      </m:rPr>
                      <a:rPr lang="fr-CH" sz="1600" b="0" i="0" baseline="-25000" smtClean="0">
                        <a:latin typeface="Cambria Math" panose="02040503050406030204" pitchFamily="18" charset="0"/>
                        <a:ea typeface="Cambria Math" panose="02040503050406030204" pitchFamily="18" charset="0"/>
                        <a:cs typeface="Arial" panose="020B0604020202020204" pitchFamily="34" charset="0"/>
                      </a:rPr>
                      <m:t>vap</m:t>
                    </m:r>
                    <m:r>
                      <a:rPr lang="fr-CH" sz="1600" b="0" i="0" baseline="-25000" smtClean="0">
                        <a:latin typeface="Cambria Math" panose="02040503050406030204" pitchFamily="18" charset="0"/>
                        <a:ea typeface="Cambria Math" panose="02040503050406030204" pitchFamily="18" charset="0"/>
                        <a:cs typeface="Arial" panose="020B0604020202020204" pitchFamily="34" charset="0"/>
                      </a:rPr>
                      <m:t> 100°</m:t>
                    </m:r>
                    <m:r>
                      <m:rPr>
                        <m:sty m:val="p"/>
                      </m:rPr>
                      <a:rPr lang="fr-CH" sz="1600" b="0" i="0" baseline="-25000" smtClean="0">
                        <a:latin typeface="Cambria Math" panose="02040503050406030204" pitchFamily="18" charset="0"/>
                        <a:ea typeface="Cambria Math" panose="02040503050406030204" pitchFamily="18" charset="0"/>
                        <a:cs typeface="Arial" panose="020B0604020202020204" pitchFamily="34" charset="0"/>
                      </a:rPr>
                      <m:t>C</m:t>
                    </m:r>
                  </m:oMath>
                </a14:m>
                <a:br>
                  <a:rPr lang="fr-CH" sz="1600" b="0" baseline="-25000" dirty="0">
                    <a:latin typeface="Arial" panose="020B0604020202020204" pitchFamily="34" charset="0"/>
                    <a:ea typeface="Cambria Math" panose="02040503050406030204" pitchFamily="18" charset="0"/>
                    <a:cs typeface="Arial" panose="020B0604020202020204" pitchFamily="34" charset="0"/>
                  </a:rPr>
                </a:br>
                <a:br>
                  <a:rPr lang="fr-CH" sz="1600" b="0" dirty="0">
                    <a:latin typeface="Arial" panose="020B0604020202020204" pitchFamily="34" charset="0"/>
                    <a:ea typeface="Cambria Math" panose="02040503050406030204" pitchFamily="18" charset="0"/>
                    <a:cs typeface="Arial" panose="020B0604020202020204" pitchFamily="34" charset="0"/>
                  </a:rPr>
                </a:br>
                <a:r>
                  <a:rPr lang="fr-CH" sz="1600" b="0" dirty="0">
                    <a:latin typeface="Arial" panose="020B0604020202020204" pitchFamily="34" charset="0"/>
                    <a:ea typeface="Cambria Math" panose="02040503050406030204" pitchFamily="18" charset="0"/>
                    <a:cs typeface="Arial" panose="020B0604020202020204" pitchFamily="34" charset="0"/>
                  </a:rPr>
                  <a:t>On obtient:	 </a:t>
                </a:r>
                <a14:m>
                  <m:oMath xmlns:m="http://schemas.openxmlformats.org/officeDocument/2006/math">
                    <m:r>
                      <a:rPr lang="fr-CH" sz="1600" b="0" i="1" smtClean="0">
                        <a:latin typeface="Cambria Math" panose="02040503050406030204" pitchFamily="18" charset="0"/>
                        <a:ea typeface="Cambria Math" panose="02040503050406030204" pitchFamily="18" charset="0"/>
                        <a:cs typeface="Arial" panose="020B0604020202020204" pitchFamily="34" charset="0"/>
                      </a:rPr>
                      <m:t>𝐸</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1</m:t>
                    </m:r>
                    <m:r>
                      <a:rPr lang="fr-CH" sz="1600" b="0" i="1" smtClean="0">
                        <a:latin typeface="Cambria Math" panose="02040503050406030204" pitchFamily="18" charset="0"/>
                        <a:ea typeface="Cambria Math" panose="02040503050406030204" pitchFamily="18" charset="0"/>
                        <a:cs typeface="Arial" panose="020B0604020202020204" pitchFamily="34" charset="0"/>
                      </a:rPr>
                      <m:t>=519 </m:t>
                    </m:r>
                    <m:d>
                      <m:dPr>
                        <m:begChr m:val="["/>
                        <m:endChr m:val="]"/>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dPr>
                      <m:e>
                        <m:r>
                          <a:rPr lang="fr-CH" sz="1600" b="0" i="1" smtClean="0">
                            <a:latin typeface="Cambria Math" panose="02040503050406030204" pitchFamily="18" charset="0"/>
                            <a:ea typeface="Cambria Math" panose="02040503050406030204" pitchFamily="18" charset="0"/>
                            <a:cs typeface="Arial" panose="020B0604020202020204" pitchFamily="34" charset="0"/>
                          </a:rPr>
                          <m:t>𝑘𝐽</m:t>
                        </m:r>
                      </m:e>
                    </m:d>
                  </m:oMath>
                </a14:m>
                <a:br>
                  <a:rPr lang="fr-CH" sz="1600" i="1" dirty="0">
                    <a:latin typeface="Cambria Math" panose="02040503050406030204" pitchFamily="18" charset="0"/>
                    <a:ea typeface="Cambria Math" panose="02040503050406030204" pitchFamily="18" charset="0"/>
                    <a:cs typeface="Arial" panose="020B0604020202020204" pitchFamily="34" charset="0"/>
                  </a:rPr>
                </a:br>
                <a:br>
                  <a:rPr lang="fr-CH" sz="1600" dirty="0">
                    <a:latin typeface="Arial" panose="020B0604020202020204" pitchFamily="34" charset="0"/>
                    <a:ea typeface="Cambria Math" panose="02040503050406030204" pitchFamily="18" charset="0"/>
                    <a:cs typeface="Arial" panose="020B0604020202020204" pitchFamily="34" charset="0"/>
                  </a:rPr>
                </a:br>
                <a:r>
                  <a:rPr lang="fr-CH" sz="1600" dirty="0">
                    <a:latin typeface="Arial" panose="020B0604020202020204" pitchFamily="34" charset="0"/>
                    <a:ea typeface="Cambria Math" panose="02040503050406030204" pitchFamily="18" charset="0"/>
                    <a:cs typeface="Arial" panose="020B0604020202020204" pitchFamily="34" charset="0"/>
                  </a:rPr>
                  <a:t>Pour l’humidificateur n°2, l’énergie consommée se calcule simplement par:</a:t>
                </a:r>
                <a:br>
                  <a:rPr lang="fr-CH" sz="1600" dirty="0">
                    <a:latin typeface="Arial" panose="020B0604020202020204" pitchFamily="34" charset="0"/>
                    <a:ea typeface="Cambria Math" panose="02040503050406030204" pitchFamily="18" charset="0"/>
                    <a:cs typeface="Arial" panose="020B0604020202020204" pitchFamily="34" charset="0"/>
                  </a:rPr>
                </a:br>
                <a:br>
                  <a:rPr lang="fr-CH" sz="1600" dirty="0">
                    <a:latin typeface="Arial" panose="020B0604020202020204" pitchFamily="34" charset="0"/>
                    <a:ea typeface="Cambria Math" panose="02040503050406030204" pitchFamily="18" charset="0"/>
                    <a:cs typeface="Arial" panose="020B0604020202020204" pitchFamily="34" charset="0"/>
                  </a:rPr>
                </a:br>
                <a14:m>
                  <m:oMath xmlns:m="http://schemas.openxmlformats.org/officeDocument/2006/math">
                    <m:r>
                      <a:rPr lang="fr-CH" sz="1600" b="0" i="1" smtClean="0">
                        <a:latin typeface="Cambria Math" panose="02040503050406030204" pitchFamily="18" charset="0"/>
                        <a:ea typeface="Cambria Math" panose="02040503050406030204" pitchFamily="18" charset="0"/>
                        <a:cs typeface="Arial" panose="020B0604020202020204" pitchFamily="34" charset="0"/>
                      </a:rPr>
                      <m:t>𝐸</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2</m:t>
                    </m:r>
                    <m:r>
                      <a:rPr lang="fr-CH" sz="1600" b="0" i="1" smtClean="0">
                        <a:latin typeface="Cambria Math" panose="02040503050406030204" pitchFamily="18" charset="0"/>
                        <a:ea typeface="Cambria Math" panose="02040503050406030204" pitchFamily="18" charset="0"/>
                        <a:cs typeface="Arial" panose="020B0604020202020204" pitchFamily="34" charset="0"/>
                      </a:rPr>
                      <m:t>=</m:t>
                    </m:r>
                    <m:r>
                      <a:rPr lang="fr-CH" sz="1600" b="0" i="1" smtClean="0">
                        <a:latin typeface="Cambria Math" panose="02040503050406030204" pitchFamily="18" charset="0"/>
                        <a:ea typeface="Cambria Math" panose="02040503050406030204" pitchFamily="18" charset="0"/>
                        <a:cs typeface="Arial" panose="020B0604020202020204" pitchFamily="34" charset="0"/>
                      </a:rPr>
                      <m:t>𝑃</m:t>
                    </m:r>
                    <m:r>
                      <a:rPr lang="fr-CH" sz="1600" b="0" i="1" baseline="-25000" smtClean="0">
                        <a:latin typeface="Cambria Math" panose="02040503050406030204" pitchFamily="18" charset="0"/>
                        <a:ea typeface="Cambria Math" panose="02040503050406030204" pitchFamily="18" charset="0"/>
                        <a:cs typeface="Arial" panose="020B0604020202020204" pitchFamily="34" charset="0"/>
                      </a:rPr>
                      <m:t>2</m:t>
                    </m:r>
                    <m:r>
                      <a:rPr lang="fr-CH" sz="1600" b="0" i="1" smtClean="0">
                        <a:latin typeface="Cambria Math" panose="02040503050406030204" pitchFamily="18" charset="0"/>
                        <a:ea typeface="Cambria Math" panose="02040503050406030204" pitchFamily="18" charset="0"/>
                        <a:cs typeface="Arial" panose="020B0604020202020204" pitchFamily="34" charset="0"/>
                      </a:rPr>
                      <m:t>∙3600</m:t>
                    </m:r>
                    <m:r>
                      <a:rPr lang="fr-CH" sz="1600" b="0" i="1" smtClean="0">
                        <a:latin typeface="Cambria Math" panose="02040503050406030204" pitchFamily="18" charset="0"/>
                        <a:ea typeface="Cambria Math" panose="02040503050406030204" pitchFamily="18" charset="0"/>
                        <a:cs typeface="Arial" panose="020B0604020202020204" pitchFamily="34" charset="0"/>
                      </a:rPr>
                      <m:t>𝑠</m:t>
                    </m:r>
                    <m:r>
                      <a:rPr lang="fr-CH" sz="1600" b="0" i="1" smtClean="0">
                        <a:latin typeface="Cambria Math" panose="02040503050406030204" pitchFamily="18" charset="0"/>
                        <a:ea typeface="Cambria Math" panose="02040503050406030204" pitchFamily="18" charset="0"/>
                        <a:cs typeface="Arial" panose="020B0604020202020204" pitchFamily="34" charset="0"/>
                      </a:rPr>
                      <m:t>=252 </m:t>
                    </m:r>
                    <m:d>
                      <m:dPr>
                        <m:begChr m:val="["/>
                        <m:endChr m:val="]"/>
                        <m:ctrlPr>
                          <a:rPr lang="fr-CH" sz="1600" b="0" i="1" smtClean="0">
                            <a:latin typeface="Cambria Math" panose="02040503050406030204" pitchFamily="18" charset="0"/>
                            <a:ea typeface="Cambria Math" panose="02040503050406030204" pitchFamily="18" charset="0"/>
                            <a:cs typeface="Arial" panose="020B0604020202020204" pitchFamily="34" charset="0"/>
                          </a:rPr>
                        </m:ctrlPr>
                      </m:dPr>
                      <m:e>
                        <m:r>
                          <a:rPr lang="fr-CH" sz="1600" b="0" i="1" smtClean="0">
                            <a:latin typeface="Cambria Math" panose="02040503050406030204" pitchFamily="18" charset="0"/>
                            <a:ea typeface="Cambria Math" panose="02040503050406030204" pitchFamily="18" charset="0"/>
                            <a:cs typeface="Arial" panose="020B0604020202020204" pitchFamily="34" charset="0"/>
                          </a:rPr>
                          <m:t>𝑘𝐽</m:t>
                        </m:r>
                      </m:e>
                    </m:d>
                  </m:oMath>
                </a14:m>
                <a:br>
                  <a:rPr lang="fr-CH" sz="1600" dirty="0">
                    <a:latin typeface="Arial" panose="020B0604020202020204" pitchFamily="34" charset="0"/>
                    <a:ea typeface="Cambria Math" panose="02040503050406030204" pitchFamily="18" charset="0"/>
                    <a:cs typeface="Arial" panose="020B0604020202020204" pitchFamily="34" charset="0"/>
                  </a:rPr>
                </a:br>
                <a:br>
                  <a:rPr lang="fr-CH" sz="1600" dirty="0">
                    <a:latin typeface="Arial" panose="020B0604020202020204" pitchFamily="34" charset="0"/>
                    <a:ea typeface="Cambria Math" panose="02040503050406030204" pitchFamily="18" charset="0"/>
                    <a:cs typeface="Arial" panose="020B0604020202020204" pitchFamily="34" charset="0"/>
                  </a:rPr>
                </a:br>
                <a:r>
                  <a:rPr lang="fr-CH" sz="1600" dirty="0">
                    <a:latin typeface="Arial" panose="020B0604020202020204" pitchFamily="34" charset="0"/>
                    <a:ea typeface="Cambria Math" panose="02040503050406030204" pitchFamily="18" charset="0"/>
                    <a:cs typeface="Arial" panose="020B0604020202020204" pitchFamily="34" charset="0"/>
                  </a:rPr>
                  <a:t>La différence (facteur 2) provient du fait que la chaleur d’évaporation est fournie par le corps de chauffe de l’humidificateur n°1, tandis qu’avec l’humidificateur n°2, c’est l’air de la pièce qui fournit cette même chaleur.</a:t>
                </a:r>
                <a:endParaRPr lang="fr-FR" sz="1600" dirty="0">
                  <a:latin typeface="Arial" panose="020B0604020202020204" pitchFamily="34" charset="0"/>
                  <a:ea typeface="Cambria Math" panose="02040503050406030204" pitchFamily="18" charset="0"/>
                  <a:cs typeface="Arial" panose="020B0604020202020204" pitchFamily="34" charset="0"/>
                </a:endParaRPr>
              </a:p>
            </p:txBody>
          </p:sp>
        </mc:Choice>
        <mc:Fallback>
          <p:sp>
            <p:nvSpPr>
              <p:cNvPr id="11" name="ZoneTexte 10">
                <a:extLst>
                  <a:ext uri="{FF2B5EF4-FFF2-40B4-BE49-F238E27FC236}">
                    <a16:creationId xmlns:a16="http://schemas.microsoft.com/office/drawing/2014/main" id="{B11F2C41-3C57-9722-28D3-CE7A243274A2}"/>
                  </a:ext>
                </a:extLst>
              </p:cNvPr>
              <p:cNvSpPr txBox="1">
                <a:spLocks noRot="1" noChangeAspect="1" noMove="1" noResize="1" noEditPoints="1" noAdjustHandles="1" noChangeArrowheads="1" noChangeShapeType="1" noTextEdit="1"/>
              </p:cNvSpPr>
              <p:nvPr/>
            </p:nvSpPr>
            <p:spPr>
              <a:xfrm>
                <a:off x="272689" y="710056"/>
                <a:ext cx="5785658" cy="4580228"/>
              </a:xfrm>
              <a:prstGeom prst="rect">
                <a:avLst/>
              </a:prstGeom>
              <a:blipFill>
                <a:blip r:embed="rId2"/>
                <a:stretch>
                  <a:fillRect l="-421" r="-738" b="-798"/>
                </a:stretch>
              </a:blipFill>
            </p:spPr>
            <p:txBody>
              <a:bodyPr/>
              <a:lstStyle/>
              <a:p>
                <a:r>
                  <a:rPr lang="en-GB">
                    <a:noFill/>
                  </a:rPr>
                  <a:t> </a:t>
                </a:r>
              </a:p>
            </p:txBody>
          </p:sp>
        </mc:Fallback>
      </mc:AlternateContent>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307777"/>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a:t>
            </a:r>
            <a:r>
              <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07</a:t>
            </a:r>
            <a:endPar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ZoneTexte 8">
            <a:extLst>
              <a:ext uri="{FF2B5EF4-FFF2-40B4-BE49-F238E27FC236}">
                <a16:creationId xmlns:a16="http://schemas.microsoft.com/office/drawing/2014/main" id="{2C89635F-5E13-4D07-8F6C-E73720640B77}"/>
              </a:ext>
            </a:extLst>
          </p:cNvPr>
          <p:cNvSpPr txBox="1"/>
          <p:nvPr/>
        </p:nvSpPr>
        <p:spPr>
          <a:xfrm>
            <a:off x="0" y="647621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ZoneTexte 12">
            <a:extLst>
              <a:ext uri="{FF2B5EF4-FFF2-40B4-BE49-F238E27FC236}">
                <a16:creationId xmlns:a16="http://schemas.microsoft.com/office/drawing/2014/main" id="{FE6A299A-F214-41E3-773D-A0048356A2F8}"/>
              </a:ext>
            </a:extLst>
          </p:cNvPr>
          <p:cNvSpPr txBox="1"/>
          <p:nvPr/>
        </p:nvSpPr>
        <p:spPr>
          <a:xfrm>
            <a:off x="6614393" y="1928333"/>
            <a:ext cx="4898497" cy="3001334"/>
          </a:xfrm>
          <a:prstGeom prst="rect">
            <a:avLst/>
          </a:prstGeom>
          <a:noFill/>
          <a:ln>
            <a:solidFill>
              <a:schemeClr val="tx1"/>
            </a:solidFill>
            <a:prstDash val="dash"/>
          </a:ln>
        </p:spPr>
        <p:txBody>
          <a:bodyPr wrap="square" rtlCol="0">
            <a:spAutoFit/>
          </a:bodyPr>
          <a:lstStyle/>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E</a:t>
            </a:r>
            <a:r>
              <a:rPr lang="fr-CH" sz="1600" baseline="-25000" dirty="0">
                <a:latin typeface="Arial" panose="020B0604020202020204" pitchFamily="34" charset="0"/>
                <a:cs typeface="Arial" panose="020B0604020202020204" pitchFamily="34" charset="0"/>
              </a:rPr>
              <a:t>1</a:t>
            </a:r>
            <a:r>
              <a:rPr lang="fr-CH" sz="1600" dirty="0">
                <a:latin typeface="Arial" panose="020B0604020202020204" pitchFamily="34" charset="0"/>
                <a:cs typeface="Arial" panose="020B0604020202020204" pitchFamily="34" charset="0"/>
              </a:rPr>
              <a:t> et E</a:t>
            </a:r>
            <a:r>
              <a:rPr lang="fr-CH" sz="1600" baseline="-25000" dirty="0">
                <a:latin typeface="Arial" panose="020B0604020202020204" pitchFamily="34" charset="0"/>
                <a:cs typeface="Arial" panose="020B0604020202020204" pitchFamily="34" charset="0"/>
              </a:rPr>
              <a:t>2</a:t>
            </a:r>
            <a:r>
              <a:rPr lang="fr-CH" sz="1600" dirty="0">
                <a:latin typeface="Arial" panose="020B0604020202020204" pitchFamily="34" charset="0"/>
                <a:cs typeface="Arial" panose="020B0604020202020204" pitchFamily="34" charset="0"/>
              </a:rPr>
              <a:t>: énergie consommée [kJ]</a:t>
            </a: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V: volume d’eau évaporé = 0,0002 [m</a:t>
            </a:r>
            <a:r>
              <a:rPr lang="fr-CH" sz="1600" baseline="30000" dirty="0">
                <a:latin typeface="Arial" panose="020B0604020202020204" pitchFamily="34" charset="0"/>
                <a:cs typeface="Arial" panose="020B0604020202020204" pitchFamily="34" charset="0"/>
              </a:rPr>
              <a:t>3</a:t>
            </a:r>
            <a:r>
              <a:rPr lang="fr-CH" sz="16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Δ</a:t>
            </a:r>
            <a:r>
              <a:rPr lang="el-GR" sz="1600" dirty="0">
                <a:latin typeface="Arial" panose="020B0604020202020204" pitchFamily="34" charset="0"/>
                <a:cs typeface="Arial" panose="020B0604020202020204" pitchFamily="34" charset="0"/>
              </a:rPr>
              <a:t>θ</a:t>
            </a:r>
            <a:r>
              <a:rPr lang="fr-CH" sz="1600" dirty="0">
                <a:latin typeface="Arial" panose="020B0604020202020204" pitchFamily="34" charset="0"/>
                <a:cs typeface="Arial" panose="020B0604020202020204" pitchFamily="34" charset="0"/>
              </a:rPr>
              <a:t>: élévation de température de l’eau pour la faire bouillir = (100-20) = 80 [°C]</a:t>
            </a:r>
          </a:p>
          <a:p>
            <a:pPr marL="285750" indent="-285750">
              <a:lnSpc>
                <a:spcPct val="150000"/>
              </a:lnSpc>
              <a:buFont typeface="Arial" panose="020B0604020202020204" pitchFamily="34" charset="0"/>
              <a:buChar char="•"/>
            </a:pPr>
            <a:r>
              <a:rPr lang="el-GR" sz="1600" dirty="0">
                <a:latin typeface="Arial" panose="020B0604020202020204" pitchFamily="34" charset="0"/>
                <a:cs typeface="Arial" panose="020B0604020202020204" pitchFamily="34" charset="0"/>
              </a:rPr>
              <a:t>ρ</a:t>
            </a:r>
            <a:r>
              <a:rPr lang="fr-CH" sz="1600" baseline="-25000" dirty="0">
                <a:latin typeface="Arial" panose="020B0604020202020204" pitchFamily="34" charset="0"/>
                <a:cs typeface="Arial" panose="020B0604020202020204" pitchFamily="34" charset="0"/>
              </a:rPr>
              <a:t>eau</a:t>
            </a:r>
            <a:r>
              <a:rPr lang="fr-CH" sz="1600" dirty="0">
                <a:latin typeface="Arial" panose="020B0604020202020204" pitchFamily="34" charset="0"/>
                <a:cs typeface="Arial" panose="020B0604020202020204" pitchFamily="34" charset="0"/>
              </a:rPr>
              <a:t>: masse volumique = 1000 [kg/m</a:t>
            </a:r>
            <a:r>
              <a:rPr lang="fr-CH" sz="1600" baseline="30000" dirty="0">
                <a:latin typeface="Arial" panose="020B0604020202020204" pitchFamily="34" charset="0"/>
                <a:cs typeface="Arial" panose="020B0604020202020204" pitchFamily="34" charset="0"/>
              </a:rPr>
              <a:t>3</a:t>
            </a:r>
            <a:r>
              <a:rPr lang="fr-CH" sz="16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fr-CH" sz="1600" dirty="0" err="1">
                <a:latin typeface="Arial" panose="020B0604020202020204" pitchFamily="34" charset="0"/>
                <a:cs typeface="Arial" panose="020B0604020202020204" pitchFamily="34" charset="0"/>
              </a:rPr>
              <a:t>L</a:t>
            </a:r>
            <a:r>
              <a:rPr lang="fr-CH" sz="1600" baseline="-25000" dirty="0" err="1">
                <a:latin typeface="Arial" panose="020B0604020202020204" pitchFamily="34" charset="0"/>
                <a:cs typeface="Arial" panose="020B0604020202020204" pitchFamily="34" charset="0"/>
              </a:rPr>
              <a:t>vap</a:t>
            </a:r>
            <a:r>
              <a:rPr lang="fr-CH" sz="1600" baseline="-25000" dirty="0">
                <a:latin typeface="Arial" panose="020B0604020202020204" pitchFamily="34" charset="0"/>
                <a:cs typeface="Arial" panose="020B0604020202020204" pitchFamily="34" charset="0"/>
              </a:rPr>
              <a:t> 100°C</a:t>
            </a:r>
            <a:r>
              <a:rPr lang="fr-CH" sz="1600" dirty="0">
                <a:latin typeface="Arial" panose="020B0604020202020204" pitchFamily="34" charset="0"/>
                <a:cs typeface="Arial" panose="020B0604020202020204" pitchFamily="34" charset="0"/>
              </a:rPr>
              <a:t> = 2261 [kJ/kg]</a:t>
            </a: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C</a:t>
            </a:r>
            <a:r>
              <a:rPr lang="fr-CH" sz="1600" baseline="-25000" dirty="0">
                <a:latin typeface="Arial" panose="020B0604020202020204" pitchFamily="34" charset="0"/>
                <a:cs typeface="Arial" panose="020B0604020202020204" pitchFamily="34" charset="0"/>
              </a:rPr>
              <a:t>p eau </a:t>
            </a:r>
            <a:r>
              <a:rPr lang="fr-CH" sz="1600" dirty="0">
                <a:latin typeface="Arial" panose="020B0604020202020204" pitchFamily="34" charset="0"/>
                <a:cs typeface="Arial" panose="020B0604020202020204" pitchFamily="34" charset="0"/>
              </a:rPr>
              <a:t>= 4,19 [kJ/</a:t>
            </a:r>
            <a:r>
              <a:rPr lang="fr-CH" sz="1600" dirty="0" err="1">
                <a:latin typeface="Arial" panose="020B0604020202020204" pitchFamily="34" charset="0"/>
                <a:cs typeface="Arial" panose="020B0604020202020204" pitchFamily="34" charset="0"/>
              </a:rPr>
              <a:t>kg·K</a:t>
            </a:r>
            <a:r>
              <a:rPr lang="fr-CH" sz="16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fr-CH" sz="1600" dirty="0">
                <a:latin typeface="Arial" panose="020B0604020202020204" pitchFamily="34" charset="0"/>
                <a:cs typeface="Arial" panose="020B0604020202020204" pitchFamily="34" charset="0"/>
              </a:rPr>
              <a:t>P</a:t>
            </a:r>
            <a:r>
              <a:rPr lang="fr-CH" sz="1600" baseline="-25000" dirty="0">
                <a:latin typeface="Arial" panose="020B0604020202020204" pitchFamily="34" charset="0"/>
                <a:cs typeface="Arial" panose="020B0604020202020204" pitchFamily="34" charset="0"/>
              </a:rPr>
              <a:t>2</a:t>
            </a:r>
            <a:r>
              <a:rPr lang="fr-CH" sz="1600" dirty="0">
                <a:latin typeface="Arial" panose="020B0604020202020204" pitchFamily="34" charset="0"/>
                <a:cs typeface="Arial" panose="020B0604020202020204" pitchFamily="34" charset="0"/>
              </a:rPr>
              <a:t>: puissance du moteur = 70 [W]</a:t>
            </a:r>
          </a:p>
        </p:txBody>
      </p:sp>
      <p:sp>
        <p:nvSpPr>
          <p:cNvPr id="2" name="Google Shape;85;p1">
            <a:extLst>
              <a:ext uri="{FF2B5EF4-FFF2-40B4-BE49-F238E27FC236}">
                <a16:creationId xmlns:a16="http://schemas.microsoft.com/office/drawing/2014/main" id="{F576F072-A787-12E1-98F4-798CC1D198FB}"/>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21734929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2658</TotalTime>
  <Words>2110</Words>
  <Application>Microsoft Office PowerPoint</Application>
  <PresentationFormat>Widescreen</PresentationFormat>
  <Paragraphs>132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Unicode MS</vt:lpstr>
      <vt:lpstr>Arial</vt:lpstr>
      <vt:lpstr>Arimo</vt:lpstr>
      <vt:lpstr>Calibri</vt:lpstr>
      <vt:lpstr>Calibri Light</vt:lpstr>
      <vt:lpstr>Cambria Math</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Silvia Coccolo</dc:creator>
  <cp:lastModifiedBy>Federico Turci</cp:lastModifiedBy>
  <cp:revision>13</cp:revision>
  <dcterms:created xsi:type="dcterms:W3CDTF">2024-08-27T12:52:59Z</dcterms:created>
  <dcterms:modified xsi:type="dcterms:W3CDTF">2025-03-14T14:20:28Z</dcterms:modified>
</cp:coreProperties>
</file>